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59" r:id="rId7"/>
    <p:sldId id="262" r:id="rId8"/>
    <p:sldId id="263" r:id="rId9"/>
    <p:sldId id="264" r:id="rId10"/>
    <p:sldId id="265" r:id="rId11"/>
    <p:sldId id="266" r:id="rId12"/>
    <p:sldId id="278" r:id="rId13"/>
    <p:sldId id="267" r:id="rId14"/>
    <p:sldId id="268" r:id="rId15"/>
    <p:sldId id="269" r:id="rId16"/>
    <p:sldId id="270" r:id="rId17"/>
    <p:sldId id="271" r:id="rId18"/>
    <p:sldId id="272" r:id="rId19"/>
    <p:sldId id="273" r:id="rId20"/>
    <p:sldId id="274" r:id="rId21"/>
    <p:sldId id="275" r:id="rId22"/>
    <p:sldId id="279" r:id="rId23"/>
    <p:sldId id="276" r:id="rId24"/>
    <p:sldId id="277"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DF5A6FAE-C79B-44FE-B0AA-9352BE81DBE6}" type="datetimeFigureOut">
              <a:rPr lang="ru-RU" smtClean="0"/>
              <a:t>13.03.2017</a:t>
            </a:fld>
            <a:endParaRPr lang="ru-RU"/>
          </a:p>
        </p:txBody>
      </p:sp>
      <p:sp>
        <p:nvSpPr>
          <p:cNvPr id="16" name="Slide Number Placeholder 15"/>
          <p:cNvSpPr>
            <a:spLocks noGrp="1"/>
          </p:cNvSpPr>
          <p:nvPr>
            <p:ph type="sldNum" sz="quarter" idx="11"/>
          </p:nvPr>
        </p:nvSpPr>
        <p:spPr/>
        <p:txBody>
          <a:bodyPr/>
          <a:lstStyle/>
          <a:p>
            <a:fld id="{433FCC1F-782F-490A-841C-7192F289F74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F5A6FAE-C79B-44FE-B0AA-9352BE81DBE6}" type="datetimeFigureOut">
              <a:rPr lang="ru-RU" smtClean="0"/>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3FCC1F-782F-490A-841C-7192F289F74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5A6FAE-C79B-44FE-B0AA-9352BE81DBE6}" type="datetimeFigureOut">
              <a:rPr lang="ru-RU" smtClean="0"/>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3FCC1F-782F-490A-841C-7192F289F74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DF5A6FAE-C79B-44FE-B0AA-9352BE81DBE6}" type="datetimeFigureOut">
              <a:rPr lang="ru-RU" smtClean="0"/>
              <a:t>13.03.2017</a:t>
            </a:fld>
            <a:endParaRPr lang="ru-RU"/>
          </a:p>
        </p:txBody>
      </p:sp>
      <p:sp>
        <p:nvSpPr>
          <p:cNvPr id="15" name="Slide Number Placeholder 14"/>
          <p:cNvSpPr>
            <a:spLocks noGrp="1"/>
          </p:cNvSpPr>
          <p:nvPr>
            <p:ph type="sldNum" sz="quarter" idx="11"/>
          </p:nvPr>
        </p:nvSpPr>
        <p:spPr/>
        <p:txBody>
          <a:bodyPr/>
          <a:lstStyle/>
          <a:p>
            <a:fld id="{433FCC1F-782F-490A-841C-7192F289F74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DF5A6FAE-C79B-44FE-B0AA-9352BE81DBE6}" type="datetimeFigureOut">
              <a:rPr lang="ru-RU" smtClean="0"/>
              <a:t>13.03.2017</a:t>
            </a:fld>
            <a:endParaRPr lang="ru-RU"/>
          </a:p>
        </p:txBody>
      </p:sp>
      <p:sp>
        <p:nvSpPr>
          <p:cNvPr id="13" name="Slide Number Placeholder 12"/>
          <p:cNvSpPr>
            <a:spLocks noGrp="1"/>
          </p:cNvSpPr>
          <p:nvPr>
            <p:ph type="sldNum" sz="quarter" idx="11"/>
          </p:nvPr>
        </p:nvSpPr>
        <p:spPr/>
        <p:txBody>
          <a:bodyPr/>
          <a:lstStyle/>
          <a:p>
            <a:fld id="{433FCC1F-782F-490A-841C-7192F289F74B}"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DF5A6FAE-C79B-44FE-B0AA-9352BE81DBE6}" type="datetimeFigureOut">
              <a:rPr lang="ru-RU" smtClean="0"/>
              <a:t>13.03.2017</a:t>
            </a:fld>
            <a:endParaRPr lang="ru-RU"/>
          </a:p>
        </p:txBody>
      </p:sp>
      <p:sp>
        <p:nvSpPr>
          <p:cNvPr id="9" name="Slide Number Placeholder 8"/>
          <p:cNvSpPr>
            <a:spLocks noGrp="1"/>
          </p:cNvSpPr>
          <p:nvPr>
            <p:ph type="sldNum" sz="quarter" idx="11"/>
          </p:nvPr>
        </p:nvSpPr>
        <p:spPr/>
        <p:txBody>
          <a:bodyPr/>
          <a:lstStyle/>
          <a:p>
            <a:fld id="{433FCC1F-782F-490A-841C-7192F289F74B}"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DF5A6FAE-C79B-44FE-B0AA-9352BE81DBE6}" type="datetimeFigureOut">
              <a:rPr lang="ru-RU" smtClean="0"/>
              <a:t>13.03.2017</a:t>
            </a:fld>
            <a:endParaRPr lang="ru-RU"/>
          </a:p>
        </p:txBody>
      </p:sp>
      <p:sp>
        <p:nvSpPr>
          <p:cNvPr id="15" name="Slide Number Placeholder 14"/>
          <p:cNvSpPr>
            <a:spLocks noGrp="1"/>
          </p:cNvSpPr>
          <p:nvPr>
            <p:ph type="sldNum" sz="quarter" idx="11"/>
          </p:nvPr>
        </p:nvSpPr>
        <p:spPr/>
        <p:txBody>
          <a:bodyPr/>
          <a:lstStyle/>
          <a:p>
            <a:fld id="{433FCC1F-782F-490A-841C-7192F289F74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DF5A6FAE-C79B-44FE-B0AA-9352BE81DBE6}" type="datetimeFigureOut">
              <a:rPr lang="ru-RU" smtClean="0"/>
              <a:t>13.03.2017</a:t>
            </a:fld>
            <a:endParaRPr lang="ru-RU"/>
          </a:p>
        </p:txBody>
      </p:sp>
      <p:sp>
        <p:nvSpPr>
          <p:cNvPr id="8" name="Slide Number Placeholder 7"/>
          <p:cNvSpPr>
            <a:spLocks noGrp="1"/>
          </p:cNvSpPr>
          <p:nvPr>
            <p:ph type="sldNum" sz="quarter" idx="11"/>
          </p:nvPr>
        </p:nvSpPr>
        <p:spPr/>
        <p:txBody>
          <a:bodyPr/>
          <a:lstStyle/>
          <a:p>
            <a:fld id="{433FCC1F-782F-490A-841C-7192F289F74B}"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F5A6FAE-C79B-44FE-B0AA-9352BE81DBE6}" type="datetimeFigureOut">
              <a:rPr lang="ru-RU" smtClean="0"/>
              <a:t>13.03.2017</a:t>
            </a:fld>
            <a:endParaRPr lang="ru-RU"/>
          </a:p>
        </p:txBody>
      </p:sp>
      <p:sp>
        <p:nvSpPr>
          <p:cNvPr id="6" name="Slide Number Placeholder 5"/>
          <p:cNvSpPr>
            <a:spLocks noGrp="1"/>
          </p:cNvSpPr>
          <p:nvPr>
            <p:ph type="sldNum" sz="quarter" idx="11"/>
          </p:nvPr>
        </p:nvSpPr>
        <p:spPr/>
        <p:txBody>
          <a:bodyPr/>
          <a:lstStyle/>
          <a:p>
            <a:fld id="{433FCC1F-782F-490A-841C-7192F289F74B}"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DF5A6FAE-C79B-44FE-B0AA-9352BE81DBE6}" type="datetimeFigureOut">
              <a:rPr lang="ru-RU" smtClean="0"/>
              <a:t>13.03.2017</a:t>
            </a:fld>
            <a:endParaRPr lang="ru-RU"/>
          </a:p>
        </p:txBody>
      </p:sp>
      <p:sp>
        <p:nvSpPr>
          <p:cNvPr id="16" name="Slide Number Placeholder 15"/>
          <p:cNvSpPr>
            <a:spLocks noGrp="1"/>
          </p:cNvSpPr>
          <p:nvPr>
            <p:ph type="sldNum" sz="quarter" idx="11"/>
          </p:nvPr>
        </p:nvSpPr>
        <p:spPr/>
        <p:txBody>
          <a:bodyPr/>
          <a:lstStyle/>
          <a:p>
            <a:fld id="{433FCC1F-782F-490A-841C-7192F289F74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DF5A6FAE-C79B-44FE-B0AA-9352BE81DBE6}" type="datetimeFigureOut">
              <a:rPr lang="ru-RU" smtClean="0"/>
              <a:t>13.03.2017</a:t>
            </a:fld>
            <a:endParaRPr lang="ru-RU"/>
          </a:p>
        </p:txBody>
      </p:sp>
      <p:sp>
        <p:nvSpPr>
          <p:cNvPr id="14" name="Slide Number Placeholder 13"/>
          <p:cNvSpPr>
            <a:spLocks noGrp="1"/>
          </p:cNvSpPr>
          <p:nvPr>
            <p:ph type="sldNum" sz="quarter" idx="11"/>
          </p:nvPr>
        </p:nvSpPr>
        <p:spPr/>
        <p:txBody>
          <a:bodyPr/>
          <a:lstStyle/>
          <a:p>
            <a:fld id="{433FCC1F-782F-490A-841C-7192F289F74B}"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DF5A6FAE-C79B-44FE-B0AA-9352BE81DBE6}" type="datetimeFigureOut">
              <a:rPr lang="ru-RU" smtClean="0"/>
              <a:t>13.03.2017</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433FCC1F-782F-490A-841C-7192F289F74B}"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detionline.com/helpline/abou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a:t>
            </a:r>
            <a:r>
              <a:rPr lang="ru-RU" dirty="0" err="1" smtClean="0"/>
              <a:t>Синийкит</a:t>
            </a:r>
            <a:endParaRPr lang="ru-RU" dirty="0"/>
          </a:p>
        </p:txBody>
      </p:sp>
      <p:sp>
        <p:nvSpPr>
          <p:cNvPr id="3" name="Подзаголовок 2"/>
          <p:cNvSpPr>
            <a:spLocks noGrp="1"/>
          </p:cNvSpPr>
          <p:nvPr>
            <p:ph type="subTitle" idx="1"/>
          </p:nvPr>
        </p:nvSpPr>
        <p:spPr/>
        <p:txBody>
          <a:bodyPr>
            <a:normAutofit fontScale="92500" lnSpcReduction="20000"/>
          </a:bodyPr>
          <a:lstStyle/>
          <a:p>
            <a:r>
              <a:rPr lang="ru-RU" sz="2400" dirty="0">
                <a:effectLst/>
              </a:rPr>
              <a:t>ВОВЛЕЧЕН ЛИ ВАШ РЕБЕНОК В «ГРУППЫ СМЕРТИ»?</a:t>
            </a:r>
            <a:endParaRPr lang="ru-RU" dirty="0"/>
          </a:p>
        </p:txBody>
      </p:sp>
    </p:spTree>
    <p:extLst>
      <p:ext uri="{BB962C8B-B14F-4D97-AF65-F5344CB8AC3E}">
        <p14:creationId xmlns:p14="http://schemas.microsoft.com/office/powerpoint/2010/main" val="3397321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260649"/>
            <a:ext cx="9144000" cy="4968552"/>
          </a:xfrm>
        </p:spPr>
        <p:txBody>
          <a:bodyPr>
            <a:normAutofit fontScale="92500" lnSpcReduction="10000"/>
          </a:bodyPr>
          <a:lstStyle/>
          <a:p>
            <a:r>
              <a:rPr lang="ru-RU" sz="2600" dirty="0">
                <a:effectLst/>
              </a:rPr>
              <a:t>Подростков завлекают идеей существования в интернете так называемого «Уровня А», места, где якобы есть «пик интернета» или «тихий дом». Согласно утверждениям лиц, склоняющих к суицидам, это не сайт, а точка невозврата в реальный мир: попадая в «тихий дом», человек переживает «информационное перерождение» и «навеки сливается с сетью».</a:t>
            </a:r>
          </a:p>
          <a:p>
            <a:r>
              <a:rPr lang="ru-RU" sz="2600" dirty="0">
                <a:effectLst/>
              </a:rPr>
              <a:t>Для того, чтобы попасть в «тихий дом», подросток, назначенный «избранным», должен пройти все стадии «игры», выполняя задания, которые даются в личной переписке или в закрытых чатах соответствующих групп и, в конце концов, совершить самоубийство. Тогда он якобы «освободится», «обретет настоящую свободу» и получит свое место в «тихом доме».</a:t>
            </a:r>
          </a:p>
          <a:p>
            <a:endParaRPr lang="ru-RU" dirty="0"/>
          </a:p>
        </p:txBody>
      </p:sp>
      <p:sp>
        <p:nvSpPr>
          <p:cNvPr id="3" name="Заголовок 2"/>
          <p:cNvSpPr>
            <a:spLocks noGrp="1"/>
          </p:cNvSpPr>
          <p:nvPr>
            <p:ph type="title"/>
          </p:nvPr>
        </p:nvSpPr>
        <p:spPr>
          <a:xfrm>
            <a:off x="0" y="5661248"/>
            <a:ext cx="9144000" cy="1000472"/>
          </a:xfrm>
        </p:spPr>
        <p:txBody>
          <a:bodyPr/>
          <a:lstStyle/>
          <a:p>
            <a:r>
              <a:rPr lang="ru-RU" dirty="0">
                <a:effectLst/>
              </a:rPr>
              <a:t>Что означает </a:t>
            </a:r>
            <a:r>
              <a:rPr lang="ru-RU" dirty="0" err="1" smtClean="0">
                <a:effectLst/>
              </a:rPr>
              <a:t>хештег</a:t>
            </a:r>
            <a:r>
              <a:rPr lang="ru-RU" dirty="0" smtClean="0">
                <a:effectLst/>
              </a:rPr>
              <a:t> </a:t>
            </a:r>
            <a:r>
              <a:rPr lang="ru-RU" dirty="0">
                <a:effectLst/>
              </a:rPr>
              <a:t>#</a:t>
            </a:r>
            <a:r>
              <a:rPr lang="ru-RU" dirty="0" err="1">
                <a:effectLst/>
              </a:rPr>
              <a:t>тихийдом</a:t>
            </a:r>
            <a:r>
              <a:rPr lang="ru-RU" dirty="0" smtClean="0">
                <a:effectLst/>
              </a:rPr>
              <a:t>?</a:t>
            </a:r>
            <a:endParaRPr lang="ru-RU" dirty="0"/>
          </a:p>
        </p:txBody>
      </p:sp>
    </p:spTree>
    <p:extLst>
      <p:ext uri="{BB962C8B-B14F-4D97-AF65-F5344CB8AC3E}">
        <p14:creationId xmlns:p14="http://schemas.microsoft.com/office/powerpoint/2010/main" val="169446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735" y="332656"/>
            <a:ext cx="9146735" cy="5013176"/>
          </a:xfrm>
        </p:spPr>
        <p:txBody>
          <a:bodyPr>
            <a:normAutofit/>
          </a:bodyPr>
          <a:lstStyle/>
          <a:p>
            <a:r>
              <a:rPr lang="ru-RU" sz="2400" dirty="0" smtClean="0">
                <a:effectLst/>
              </a:rPr>
              <a:t>Популярные группы «</a:t>
            </a:r>
            <a:r>
              <a:rPr lang="ru-RU" sz="2400" dirty="0">
                <a:effectLst/>
              </a:rPr>
              <a:t>Найти выход» и «Е</a:t>
            </a:r>
            <a:r>
              <a:rPr lang="en-US" sz="2400" dirty="0">
                <a:effectLst/>
              </a:rPr>
              <a:t>VO</a:t>
            </a:r>
            <a:r>
              <a:rPr lang="ru-RU" sz="2400" dirty="0">
                <a:effectLst/>
              </a:rPr>
              <a:t>». Названия песен этих групп, цитаты из их текстов часто используются в картинках и записях соответствующей направленности. </a:t>
            </a:r>
            <a:endParaRPr lang="ru-RU" sz="2400" dirty="0" smtClean="0">
              <a:effectLst/>
            </a:endParaRPr>
          </a:p>
          <a:p>
            <a:r>
              <a:rPr lang="ru-RU" sz="2400" dirty="0" smtClean="0">
                <a:effectLst/>
              </a:rPr>
              <a:t>Мелодии </a:t>
            </a:r>
            <a:r>
              <a:rPr lang="ru-RU" sz="2400" dirty="0">
                <a:effectLst/>
              </a:rPr>
              <a:t>навязчивы, «слова-внушения» легко запоминаются.</a:t>
            </a:r>
          </a:p>
          <a:p>
            <a:r>
              <a:rPr lang="ru-RU" sz="2400" dirty="0">
                <a:effectLst/>
              </a:rPr>
              <a:t>В </a:t>
            </a:r>
            <a:r>
              <a:rPr lang="ru-RU" sz="2400" dirty="0" smtClean="0">
                <a:effectLst/>
              </a:rPr>
              <a:t>данных разделах обратите </a:t>
            </a:r>
            <a:r>
              <a:rPr lang="ru-RU" sz="2400" dirty="0">
                <a:effectLst/>
              </a:rPr>
              <a:t>внимание на записи под соответствующими </a:t>
            </a:r>
            <a:r>
              <a:rPr lang="ru-RU" sz="2400" dirty="0" err="1">
                <a:effectLst/>
              </a:rPr>
              <a:t>хештегами</a:t>
            </a:r>
            <a:r>
              <a:rPr lang="ru-RU" sz="2400" dirty="0">
                <a:effectLst/>
              </a:rPr>
              <a:t> (#f57 #</a:t>
            </a:r>
            <a:r>
              <a:rPr lang="ru-RU" sz="2400" dirty="0" err="1">
                <a:effectLst/>
              </a:rPr>
              <a:t>тихийдом</a:t>
            </a:r>
            <a:r>
              <a:rPr lang="ru-RU" sz="2400" dirty="0">
                <a:effectLst/>
              </a:rPr>
              <a:t> #</a:t>
            </a:r>
            <a:r>
              <a:rPr lang="ru-RU" sz="2400" dirty="0" err="1">
                <a:effectLst/>
              </a:rPr>
              <a:t>морекитов</a:t>
            </a:r>
            <a:r>
              <a:rPr lang="ru-RU" sz="2400" dirty="0">
                <a:effectLst/>
              </a:rPr>
              <a:t> и др.) либо подписанных нетипичными шрифтами, </a:t>
            </a:r>
            <a:r>
              <a:rPr lang="ru-RU" sz="2400" dirty="0" smtClean="0">
                <a:effectLst/>
              </a:rPr>
              <a:t> </a:t>
            </a:r>
            <a:r>
              <a:rPr lang="ru-RU" sz="2400" dirty="0">
                <a:effectLst/>
              </a:rPr>
              <a:t>а также на видео людей, прыгающих с крыш домов, падающих на рельсы, видео-инструкции по изготовлению петель и т.п</a:t>
            </a:r>
            <a:r>
              <a:rPr lang="ru-RU" sz="2400" dirty="0" smtClean="0">
                <a:effectLst/>
              </a:rPr>
              <a:t>.</a:t>
            </a:r>
          </a:p>
          <a:p>
            <a:r>
              <a:rPr lang="ru-RU" sz="2400" dirty="0" smtClean="0">
                <a:effectLst/>
              </a:rPr>
              <a:t>Экзотические шрифты </a:t>
            </a:r>
            <a:endParaRPr lang="ru-RU" sz="2400" dirty="0">
              <a:effectLst/>
            </a:endParaRPr>
          </a:p>
        </p:txBody>
      </p:sp>
      <p:sp>
        <p:nvSpPr>
          <p:cNvPr id="3" name="Заголовок 2"/>
          <p:cNvSpPr>
            <a:spLocks noGrp="1"/>
          </p:cNvSpPr>
          <p:nvPr>
            <p:ph type="title"/>
          </p:nvPr>
        </p:nvSpPr>
        <p:spPr>
          <a:xfrm>
            <a:off x="0" y="5445224"/>
            <a:ext cx="9144000" cy="1144488"/>
          </a:xfrm>
        </p:spPr>
        <p:txBody>
          <a:bodyPr/>
          <a:lstStyle/>
          <a:p>
            <a:r>
              <a:rPr lang="ru-RU" sz="4400" dirty="0" smtClean="0">
                <a:effectLst/>
              </a:rPr>
              <a:t>АУДИО- И ВИДЕО- ЗАПИСИ</a:t>
            </a:r>
            <a:endParaRPr lang="ru-RU" sz="4400" dirty="0"/>
          </a:p>
        </p:txBody>
      </p:sp>
      <p:pic>
        <p:nvPicPr>
          <p:cNvPr id="4" name="Рисунок 3"/>
          <p:cNvPicPr/>
          <p:nvPr/>
        </p:nvPicPr>
        <p:blipFill>
          <a:blip r:embed="rId2"/>
          <a:stretch>
            <a:fillRect/>
          </a:stretch>
        </p:blipFill>
        <p:spPr>
          <a:xfrm>
            <a:off x="3779912" y="4813459"/>
            <a:ext cx="4363283" cy="444877"/>
          </a:xfrm>
          <a:prstGeom prst="rect">
            <a:avLst/>
          </a:prstGeom>
        </p:spPr>
      </p:pic>
    </p:spTree>
    <p:extLst>
      <p:ext uri="{BB962C8B-B14F-4D97-AF65-F5344CB8AC3E}">
        <p14:creationId xmlns:p14="http://schemas.microsoft.com/office/powerpoint/2010/main" val="1070300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735" y="332656"/>
            <a:ext cx="9146735" cy="5013176"/>
          </a:xfrm>
        </p:spPr>
        <p:txBody>
          <a:bodyPr>
            <a:normAutofit/>
          </a:bodyPr>
          <a:lstStyle/>
          <a:p>
            <a:r>
              <a:rPr lang="ru-RU" sz="2800" dirty="0">
                <a:effectLst/>
              </a:rPr>
              <a:t>Обратите внимание на </a:t>
            </a:r>
            <a:r>
              <a:rPr lang="ru-RU" sz="2800" dirty="0" err="1">
                <a:effectLst/>
              </a:rPr>
              <a:t>аватары</a:t>
            </a:r>
            <a:r>
              <a:rPr lang="ru-RU" sz="2800" dirty="0">
                <a:effectLst/>
              </a:rPr>
              <a:t> (фотографии) «друзей», особенно на те, где вместо </a:t>
            </a:r>
            <a:r>
              <a:rPr lang="ru-RU" sz="2800" dirty="0" smtClean="0">
                <a:effectLst/>
              </a:rPr>
              <a:t>фотографии </a:t>
            </a:r>
            <a:r>
              <a:rPr lang="ru-RU" sz="2800" dirty="0">
                <a:effectLst/>
              </a:rPr>
              <a:t>изображен </a:t>
            </a:r>
            <a:r>
              <a:rPr lang="ru-RU" sz="2800" b="1" u="sng" dirty="0">
                <a:effectLst/>
              </a:rPr>
              <a:t>символ</a:t>
            </a:r>
            <a:r>
              <a:rPr lang="ru-RU" sz="2800" dirty="0">
                <a:effectLst/>
              </a:rPr>
              <a:t> либо </a:t>
            </a:r>
            <a:r>
              <a:rPr lang="ru-RU" sz="2800" b="1" u="sng" dirty="0">
                <a:effectLst/>
              </a:rPr>
              <a:t>герой </a:t>
            </a:r>
            <a:r>
              <a:rPr lang="ru-RU" sz="2800" b="1" u="sng" dirty="0" err="1">
                <a:effectLst/>
              </a:rPr>
              <a:t>аниме</a:t>
            </a:r>
            <a:r>
              <a:rPr lang="ru-RU" sz="2800" dirty="0">
                <a:effectLst/>
              </a:rPr>
              <a:t>. </a:t>
            </a:r>
            <a:endParaRPr lang="ru-RU" sz="2800" dirty="0" smtClean="0">
              <a:effectLst/>
            </a:endParaRPr>
          </a:p>
          <a:p>
            <a:r>
              <a:rPr lang="ru-RU" sz="2800" dirty="0" smtClean="0">
                <a:effectLst/>
              </a:rPr>
              <a:t>Подозрительные имена «друзей»: </a:t>
            </a:r>
            <a:r>
              <a:rPr lang="ru-RU" sz="2800" dirty="0">
                <a:effectLst/>
              </a:rPr>
              <a:t>Августина, Октябрина, Милена, Мирон, Фридрих, Ада, </a:t>
            </a:r>
            <a:r>
              <a:rPr lang="ru-RU" sz="2800" dirty="0" err="1">
                <a:effectLst/>
              </a:rPr>
              <a:t>Рина</a:t>
            </a:r>
            <a:r>
              <a:rPr lang="ru-RU" sz="2800" dirty="0">
                <a:effectLst/>
              </a:rPr>
              <a:t>, </a:t>
            </a:r>
            <a:r>
              <a:rPr lang="ru-RU" sz="2800" dirty="0" err="1">
                <a:effectLst/>
              </a:rPr>
              <a:t>Сетх</a:t>
            </a:r>
            <a:r>
              <a:rPr lang="ru-RU" sz="2800" dirty="0">
                <a:effectLst/>
              </a:rPr>
              <a:t>, Рейх, Лис, Кот, Кит, </a:t>
            </a:r>
            <a:r>
              <a:rPr lang="ru-RU" sz="2800" dirty="0" err="1">
                <a:effectLst/>
              </a:rPr>
              <a:t>Тян</a:t>
            </a:r>
            <a:r>
              <a:rPr lang="ru-RU" sz="2800" dirty="0">
                <a:effectLst/>
              </a:rPr>
              <a:t>, Енот, Шрам, Штерн, Холод, </a:t>
            </a:r>
            <a:r>
              <a:rPr lang="ru-RU" sz="2800" dirty="0" err="1">
                <a:effectLst/>
              </a:rPr>
              <a:t>Камболина</a:t>
            </a:r>
            <a:r>
              <a:rPr lang="ru-RU" sz="2800" dirty="0">
                <a:effectLst/>
              </a:rPr>
              <a:t> и т.д.</a:t>
            </a:r>
          </a:p>
          <a:p>
            <a:pPr marL="18288" indent="0">
              <a:buNone/>
            </a:pPr>
            <a:endParaRPr lang="ru-RU" dirty="0"/>
          </a:p>
        </p:txBody>
      </p:sp>
      <p:sp>
        <p:nvSpPr>
          <p:cNvPr id="3" name="Заголовок 2"/>
          <p:cNvSpPr>
            <a:spLocks noGrp="1"/>
          </p:cNvSpPr>
          <p:nvPr>
            <p:ph type="title"/>
          </p:nvPr>
        </p:nvSpPr>
        <p:spPr>
          <a:xfrm>
            <a:off x="0" y="5445224"/>
            <a:ext cx="9144000" cy="1144488"/>
          </a:xfrm>
        </p:spPr>
        <p:txBody>
          <a:bodyPr/>
          <a:lstStyle/>
          <a:p>
            <a:r>
              <a:rPr lang="ru-RU" sz="4400" dirty="0">
                <a:effectLst/>
              </a:rPr>
              <a:t>«ДРУЗЬЯ» И «ПОДПИСЧИКИ»</a:t>
            </a:r>
            <a:endParaRPr lang="ru-RU" sz="4400" dirty="0"/>
          </a:p>
        </p:txBody>
      </p:sp>
    </p:spTree>
    <p:extLst>
      <p:ext uri="{BB962C8B-B14F-4D97-AF65-F5344CB8AC3E}">
        <p14:creationId xmlns:p14="http://schemas.microsoft.com/office/powerpoint/2010/main" val="626595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476672"/>
            <a:ext cx="9144000" cy="5157192"/>
          </a:xfrm>
        </p:spPr>
        <p:txBody>
          <a:bodyPr>
            <a:normAutofit fontScale="92500" lnSpcReduction="10000"/>
          </a:bodyPr>
          <a:lstStyle/>
          <a:p>
            <a:pPr lvl="0"/>
            <a:r>
              <a:rPr lang="ru-RU" sz="2600" dirty="0">
                <a:effectLst/>
              </a:rPr>
              <a:t>со словами из списка с </a:t>
            </a:r>
            <a:r>
              <a:rPr lang="ru-RU" sz="2600" dirty="0" err="1">
                <a:effectLst/>
              </a:rPr>
              <a:t>хештегами</a:t>
            </a:r>
            <a:r>
              <a:rPr lang="ru-RU" sz="2600" dirty="0">
                <a:effectLst/>
              </a:rPr>
              <a:t>, </a:t>
            </a:r>
            <a:r>
              <a:rPr lang="ru-RU" sz="2600" dirty="0" smtClean="0">
                <a:effectLst/>
              </a:rPr>
              <a:t>приведенного </a:t>
            </a:r>
            <a:r>
              <a:rPr lang="ru-RU" sz="2600" dirty="0">
                <a:effectLst/>
              </a:rPr>
              <a:t>выше (тихий дом, мертвые души, f57, 68, море китов и т.д.) с изображением </a:t>
            </a:r>
            <a:r>
              <a:rPr lang="ru-RU" sz="2600" dirty="0" err="1">
                <a:effectLst/>
              </a:rPr>
              <a:t>сатанистских</a:t>
            </a:r>
            <a:r>
              <a:rPr lang="ru-RU" sz="2600" dirty="0">
                <a:effectLst/>
              </a:rPr>
              <a:t> символов и знаков (кресты, «звезды», а также знак с использованием слов «ОНО» и «АД»); с названиями, включающими слово «</a:t>
            </a:r>
            <a:r>
              <a:rPr lang="ru-RU" sz="2600" dirty="0" err="1">
                <a:effectLst/>
              </a:rPr>
              <a:t>Suicide</a:t>
            </a:r>
            <a:r>
              <a:rPr lang="ru-RU" sz="2600" dirty="0">
                <a:effectLst/>
              </a:rPr>
              <a:t>», в том числе, написанным с ошибками («</a:t>
            </a:r>
            <a:r>
              <a:rPr lang="ru-RU" sz="2600" dirty="0" err="1">
                <a:effectLst/>
              </a:rPr>
              <a:t>suecid</a:t>
            </a:r>
            <a:r>
              <a:rPr lang="ru-RU" sz="2600" dirty="0">
                <a:effectLst/>
              </a:rPr>
              <a:t>», «</a:t>
            </a:r>
            <a:r>
              <a:rPr lang="ru-RU" sz="2600" dirty="0" err="1">
                <a:effectLst/>
              </a:rPr>
              <a:t>suicid</a:t>
            </a:r>
            <a:r>
              <a:rPr lang="ru-RU" sz="2600" dirty="0">
                <a:effectLst/>
              </a:rPr>
              <a:t>» и т.д</a:t>
            </a:r>
            <a:r>
              <a:rPr lang="ru-RU" sz="2600" dirty="0" smtClean="0">
                <a:effectLst/>
              </a:rPr>
              <a:t>.); с </a:t>
            </a:r>
            <a:r>
              <a:rPr lang="ru-RU" sz="2600" dirty="0">
                <a:effectLst/>
              </a:rPr>
              <a:t>цифрами вместо названия; со словами «смерть», «мертвый», «суицид», «подростки», «грусть», «выход», «ад», «кит», «кот», «лис», «4:20», «разбуди», «шрамы», «порезы», «вены», «кровь» и т.д</a:t>
            </a:r>
            <a:r>
              <a:rPr lang="ru-RU" sz="2600" dirty="0" smtClean="0">
                <a:effectLst/>
              </a:rPr>
              <a:t>.;</a:t>
            </a:r>
          </a:p>
          <a:p>
            <a:r>
              <a:rPr lang="ru-RU" sz="2600" dirty="0">
                <a:effectLst/>
              </a:rPr>
              <a:t>посвященные книгам «50 дней до моего самоубийства», «Сказка о самоубийстве» либо фильмам (например, «Зал самоубийц»); посвященные подросткам-самоубийцам</a:t>
            </a:r>
            <a:r>
              <a:rPr lang="ru-RU" sz="2600" dirty="0" smtClean="0">
                <a:effectLst/>
              </a:rPr>
              <a:t>.</a:t>
            </a:r>
          </a:p>
          <a:p>
            <a:r>
              <a:rPr lang="ru-RU" sz="2600" dirty="0" smtClean="0">
                <a:effectLst/>
              </a:rPr>
              <a:t>Необычные шрифты в описании и названиях групп  </a:t>
            </a:r>
            <a:endParaRPr lang="ru-RU" sz="2600" dirty="0">
              <a:effectLst/>
            </a:endParaRPr>
          </a:p>
          <a:p>
            <a:pPr marL="18288" lvl="0" indent="0">
              <a:buNone/>
            </a:pPr>
            <a:endParaRPr lang="ru-RU" dirty="0">
              <a:effectLst/>
            </a:endParaRPr>
          </a:p>
          <a:p>
            <a:endParaRPr lang="ru-RU" dirty="0"/>
          </a:p>
        </p:txBody>
      </p:sp>
      <p:sp>
        <p:nvSpPr>
          <p:cNvPr id="3" name="Заголовок 2"/>
          <p:cNvSpPr>
            <a:spLocks noGrp="1"/>
          </p:cNvSpPr>
          <p:nvPr>
            <p:ph type="title"/>
          </p:nvPr>
        </p:nvSpPr>
        <p:spPr>
          <a:xfrm>
            <a:off x="0" y="5733256"/>
            <a:ext cx="9144000" cy="928464"/>
          </a:xfrm>
        </p:spPr>
        <p:txBody>
          <a:bodyPr/>
          <a:lstStyle/>
          <a:p>
            <a:r>
              <a:rPr lang="ru-RU" dirty="0" smtClean="0"/>
              <a:t>На какие группы подписан?</a:t>
            </a:r>
            <a:endParaRPr lang="ru-RU" dirty="0"/>
          </a:p>
        </p:txBody>
      </p:sp>
      <p:pic>
        <p:nvPicPr>
          <p:cNvPr id="4" name="Рисунок 3"/>
          <p:cNvPicPr/>
          <p:nvPr/>
        </p:nvPicPr>
        <p:blipFill>
          <a:blip r:embed="rId2"/>
          <a:stretch>
            <a:fillRect/>
          </a:stretch>
        </p:blipFill>
        <p:spPr>
          <a:xfrm>
            <a:off x="611560" y="5210661"/>
            <a:ext cx="2952328" cy="341501"/>
          </a:xfrm>
          <a:prstGeom prst="rect">
            <a:avLst/>
          </a:prstGeom>
        </p:spPr>
      </p:pic>
      <p:pic>
        <p:nvPicPr>
          <p:cNvPr id="5" name="Рисунок 4"/>
          <p:cNvPicPr/>
          <p:nvPr/>
        </p:nvPicPr>
        <p:blipFill>
          <a:blip r:embed="rId3"/>
          <a:stretch>
            <a:fillRect/>
          </a:stretch>
        </p:blipFill>
        <p:spPr>
          <a:xfrm>
            <a:off x="3707904" y="5210661"/>
            <a:ext cx="4320480" cy="341501"/>
          </a:xfrm>
          <a:prstGeom prst="rect">
            <a:avLst/>
          </a:prstGeom>
        </p:spPr>
      </p:pic>
    </p:spTree>
    <p:extLst>
      <p:ext uri="{BB962C8B-B14F-4D97-AF65-F5344CB8AC3E}">
        <p14:creationId xmlns:p14="http://schemas.microsoft.com/office/powerpoint/2010/main" val="3080886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0"/>
            <a:ext cx="9179737" cy="5661248"/>
          </a:xfrm>
        </p:spPr>
        <p:txBody>
          <a:bodyPr/>
          <a:lstStyle/>
          <a:p>
            <a:r>
              <a:rPr lang="ru-RU" sz="4800" dirty="0" smtClean="0"/>
              <a:t>1. </a:t>
            </a:r>
            <a:r>
              <a:rPr lang="ru-RU" sz="4800" dirty="0">
                <a:effectLst/>
              </a:rPr>
              <a:t>Соблюдайте </a:t>
            </a:r>
            <a:r>
              <a:rPr lang="ru-RU" sz="4800" dirty="0" smtClean="0">
                <a:effectLst/>
              </a:rPr>
              <a:t>деликатность</a:t>
            </a:r>
          </a:p>
          <a:p>
            <a:r>
              <a:rPr lang="ru-RU" sz="4800" dirty="0" smtClean="0">
                <a:effectLst/>
              </a:rPr>
              <a:t>2. </a:t>
            </a:r>
            <a:r>
              <a:rPr lang="ru-RU" sz="4800" dirty="0">
                <a:effectLst/>
              </a:rPr>
              <a:t>Помните, ребенок </a:t>
            </a:r>
            <a:r>
              <a:rPr lang="ru-RU" sz="4800" dirty="0" smtClean="0">
                <a:effectLst/>
              </a:rPr>
              <a:t>напуган</a:t>
            </a:r>
          </a:p>
          <a:p>
            <a:r>
              <a:rPr lang="ru-RU" sz="4800" dirty="0" smtClean="0">
                <a:effectLst/>
              </a:rPr>
              <a:t>3. </a:t>
            </a:r>
            <a:r>
              <a:rPr lang="ru-RU" sz="4800" dirty="0">
                <a:effectLst/>
              </a:rPr>
              <a:t>Присмотритесь к поведению своего </a:t>
            </a:r>
            <a:r>
              <a:rPr lang="ru-RU" sz="4800" dirty="0" smtClean="0">
                <a:effectLst/>
              </a:rPr>
              <a:t>ребенка</a:t>
            </a:r>
          </a:p>
          <a:p>
            <a:pPr marL="18288" indent="0">
              <a:buNone/>
            </a:pPr>
            <a:endParaRPr lang="ru-RU" dirty="0" smtClean="0">
              <a:effectLst/>
            </a:endParaRPr>
          </a:p>
        </p:txBody>
      </p:sp>
      <p:sp>
        <p:nvSpPr>
          <p:cNvPr id="3" name="Заголовок 2"/>
          <p:cNvSpPr>
            <a:spLocks noGrp="1"/>
          </p:cNvSpPr>
          <p:nvPr>
            <p:ph type="title"/>
          </p:nvPr>
        </p:nvSpPr>
        <p:spPr>
          <a:xfrm>
            <a:off x="0" y="5445224"/>
            <a:ext cx="9144000" cy="936104"/>
          </a:xfrm>
        </p:spPr>
        <p:txBody>
          <a:bodyPr/>
          <a:lstStyle/>
          <a:p>
            <a:r>
              <a:rPr lang="ru-RU" sz="4000" b="1" dirty="0">
                <a:effectLst/>
              </a:rPr>
              <a:t>РЕКОМЕНДАЦИИ </a:t>
            </a:r>
            <a:r>
              <a:rPr lang="ru-RU" sz="4000" b="1" dirty="0" smtClean="0">
                <a:effectLst/>
              </a:rPr>
              <a:t>ПСИХОЛОГА</a:t>
            </a:r>
            <a:endParaRPr lang="ru-RU" sz="4000" dirty="0"/>
          </a:p>
        </p:txBody>
      </p:sp>
    </p:spTree>
    <p:extLst>
      <p:ext uri="{BB962C8B-B14F-4D97-AF65-F5344CB8AC3E}">
        <p14:creationId xmlns:p14="http://schemas.microsoft.com/office/powerpoint/2010/main" val="3379330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188640"/>
            <a:ext cx="9179737" cy="5472608"/>
          </a:xfrm>
        </p:spPr>
        <p:txBody>
          <a:bodyPr>
            <a:normAutofit fontScale="55000" lnSpcReduction="20000"/>
          </a:bodyPr>
          <a:lstStyle/>
          <a:p>
            <a:pPr lvl="0"/>
            <a:r>
              <a:rPr lang="ru-RU" sz="4800" dirty="0">
                <a:effectLst/>
              </a:rPr>
              <a:t>Любые внезапные изменения в поведении и настроении, особенно отдаляющие от близких </a:t>
            </a:r>
            <a:endParaRPr lang="ru-RU" sz="4800" dirty="0" smtClean="0">
              <a:effectLst/>
            </a:endParaRPr>
          </a:p>
          <a:p>
            <a:pPr lvl="0"/>
            <a:r>
              <a:rPr lang="ru-RU" sz="4800" dirty="0" smtClean="0">
                <a:effectLst/>
              </a:rPr>
              <a:t>Дети</a:t>
            </a:r>
            <a:r>
              <a:rPr lang="ru-RU" sz="4800" dirty="0">
                <a:effectLst/>
              </a:rPr>
              <a:t>, вовлеченные в «группы смерти» подолгу сидят за компьютером, постоянно «ныряют» в телефон, обеспокоены чем-то, теряют интерес к любимым занятиям, перестают общаться с друзьями.</a:t>
            </a:r>
          </a:p>
          <a:p>
            <a:pPr lvl="0"/>
            <a:r>
              <a:rPr lang="ru-RU" sz="4800" dirty="0">
                <a:effectLst/>
              </a:rPr>
              <a:t>На будильнике установлено время 4:20. </a:t>
            </a:r>
            <a:r>
              <a:rPr lang="ru-RU" sz="4800" dirty="0" smtClean="0">
                <a:effectLst/>
              </a:rPr>
              <a:t>или другое ранее. Он обманывать </a:t>
            </a:r>
            <a:r>
              <a:rPr lang="ru-RU" sz="4800" dirty="0">
                <a:effectLst/>
              </a:rPr>
              <a:t>Вас</a:t>
            </a:r>
            <a:r>
              <a:rPr lang="ru-RU" sz="4800" dirty="0" smtClean="0">
                <a:effectLst/>
              </a:rPr>
              <a:t>, говоря разные причины такого пробуждения.</a:t>
            </a:r>
            <a:endParaRPr lang="ru-RU" sz="4800" dirty="0">
              <a:effectLst/>
            </a:endParaRPr>
          </a:p>
          <a:p>
            <a:pPr lvl="0"/>
            <a:r>
              <a:rPr lang="ru-RU" sz="4800" dirty="0">
                <a:effectLst/>
              </a:rPr>
              <a:t>Весь день у ребенка утомленный, заспанный вид. Под глазами круги, внимание рассеянное, на вопросы отвечает невпопад. Настроение подавленное. Потеря аппетита.</a:t>
            </a:r>
          </a:p>
          <a:p>
            <a:pPr marL="18288" indent="0">
              <a:buNone/>
            </a:pPr>
            <a:endParaRPr lang="ru-RU" dirty="0" smtClean="0">
              <a:effectLst/>
            </a:endParaRPr>
          </a:p>
        </p:txBody>
      </p:sp>
      <p:sp>
        <p:nvSpPr>
          <p:cNvPr id="3" name="Заголовок 2"/>
          <p:cNvSpPr>
            <a:spLocks noGrp="1"/>
          </p:cNvSpPr>
          <p:nvPr>
            <p:ph type="title"/>
          </p:nvPr>
        </p:nvSpPr>
        <p:spPr>
          <a:xfrm>
            <a:off x="0" y="5445224"/>
            <a:ext cx="9144000" cy="936104"/>
          </a:xfrm>
        </p:spPr>
        <p:txBody>
          <a:bodyPr/>
          <a:lstStyle/>
          <a:p>
            <a:pPr algn="ctr"/>
            <a:r>
              <a:rPr lang="ru-RU" sz="4800" b="1" dirty="0" smtClean="0">
                <a:effectLst/>
              </a:rPr>
              <a:t>Суицидальное поведение</a:t>
            </a:r>
            <a:endParaRPr lang="ru-RU" sz="4800" dirty="0"/>
          </a:p>
        </p:txBody>
      </p:sp>
    </p:spTree>
    <p:extLst>
      <p:ext uri="{BB962C8B-B14F-4D97-AF65-F5344CB8AC3E}">
        <p14:creationId xmlns:p14="http://schemas.microsoft.com/office/powerpoint/2010/main" val="983280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188640"/>
            <a:ext cx="9179737" cy="5472608"/>
          </a:xfrm>
        </p:spPr>
        <p:txBody>
          <a:bodyPr>
            <a:normAutofit fontScale="92500" lnSpcReduction="10000"/>
          </a:bodyPr>
          <a:lstStyle/>
          <a:p>
            <a:pPr lvl="0"/>
            <a:r>
              <a:rPr lang="ru-RU" sz="2800" dirty="0">
                <a:effectLst/>
              </a:rPr>
              <a:t>На руках появляются неглубокие порезы в виде насечек, порезы в виде кита, бабочек, иных форм.</a:t>
            </a:r>
          </a:p>
          <a:p>
            <a:pPr lvl="0"/>
            <a:r>
              <a:rPr lang="ru-RU" sz="2800" dirty="0">
                <a:effectLst/>
              </a:rPr>
              <a:t>Дети совершают опрометчивые и безрассудные поступки (например, превышение скорости на мопеде, </a:t>
            </a:r>
            <a:r>
              <a:rPr lang="ru-RU" sz="2800" dirty="0" smtClean="0">
                <a:effectLst/>
              </a:rPr>
              <a:t>прыжки </a:t>
            </a:r>
            <a:r>
              <a:rPr lang="ru-RU" sz="2800" dirty="0">
                <a:effectLst/>
              </a:rPr>
              <a:t>с обрыва, ходьба по перилам балкона на высоте, </a:t>
            </a:r>
            <a:r>
              <a:rPr lang="ru-RU" sz="2800" dirty="0" smtClean="0">
                <a:effectLst/>
              </a:rPr>
              <a:t>пробежки </a:t>
            </a:r>
            <a:r>
              <a:rPr lang="ru-RU" sz="2800" dirty="0">
                <a:effectLst/>
              </a:rPr>
              <a:t>перед быстро движущейся машиной, исчезновение на длительный период времени — до 24 часов и т.д.).</a:t>
            </a:r>
          </a:p>
          <a:p>
            <a:pPr lvl="0"/>
            <a:r>
              <a:rPr lang="ru-RU" sz="2800" dirty="0">
                <a:effectLst/>
              </a:rPr>
              <a:t>Возможно чрезмерное употребление алкоголя или таблеток.</a:t>
            </a:r>
          </a:p>
          <a:p>
            <a:pPr lvl="0"/>
            <a:r>
              <a:rPr lang="ru-RU" sz="2800" dirty="0">
                <a:effectLst/>
              </a:rPr>
              <a:t>Посещение врача без очевидной необходимости, частые жалобы на головную боль, боль в животе («медвежья болезнь») без видимых оснований</a:t>
            </a:r>
            <a:r>
              <a:rPr lang="ru-RU" sz="2800" dirty="0" smtClean="0">
                <a:effectLst/>
              </a:rPr>
              <a:t>.</a:t>
            </a:r>
            <a:endParaRPr lang="ru-RU" sz="2800" dirty="0">
              <a:effectLst/>
            </a:endParaRPr>
          </a:p>
        </p:txBody>
      </p:sp>
      <p:sp>
        <p:nvSpPr>
          <p:cNvPr id="4" name="Заголовок 2"/>
          <p:cNvSpPr txBox="1">
            <a:spLocks/>
          </p:cNvSpPr>
          <p:nvPr/>
        </p:nvSpPr>
        <p:spPr>
          <a:xfrm>
            <a:off x="152400" y="5597624"/>
            <a:ext cx="9144000" cy="936104"/>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ru-RU" sz="4000" dirty="0"/>
          </a:p>
        </p:txBody>
      </p:sp>
      <p:sp>
        <p:nvSpPr>
          <p:cNvPr id="5" name="Заголовок 4"/>
          <p:cNvSpPr>
            <a:spLocks noGrp="1"/>
          </p:cNvSpPr>
          <p:nvPr>
            <p:ph type="title"/>
          </p:nvPr>
        </p:nvSpPr>
        <p:spPr>
          <a:xfrm>
            <a:off x="-5827" y="5471238"/>
            <a:ext cx="9144000" cy="1188876"/>
          </a:xfrm>
        </p:spPr>
        <p:txBody>
          <a:bodyPr/>
          <a:lstStyle/>
          <a:p>
            <a:pPr algn="ctr"/>
            <a:r>
              <a:rPr lang="ru-RU" sz="4800" b="1" dirty="0">
                <a:effectLst/>
              </a:rPr>
              <a:t>Суицидальное </a:t>
            </a:r>
            <a:r>
              <a:rPr lang="ru-RU" sz="4800" b="1" dirty="0" smtClean="0">
                <a:effectLst/>
              </a:rPr>
              <a:t>поведение</a:t>
            </a:r>
            <a:endParaRPr lang="ru-RU" sz="4800" dirty="0"/>
          </a:p>
        </p:txBody>
      </p:sp>
    </p:spTree>
    <p:extLst>
      <p:ext uri="{BB962C8B-B14F-4D97-AF65-F5344CB8AC3E}">
        <p14:creationId xmlns:p14="http://schemas.microsoft.com/office/powerpoint/2010/main" val="147061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188640"/>
            <a:ext cx="9179737" cy="5472608"/>
          </a:xfrm>
        </p:spPr>
        <p:txBody>
          <a:bodyPr>
            <a:normAutofit/>
          </a:bodyPr>
          <a:lstStyle/>
          <a:p>
            <a:pPr lvl="0"/>
            <a:r>
              <a:rPr lang="ru-RU" sz="2800" dirty="0">
                <a:effectLst/>
              </a:rPr>
              <a:t>Расставание с дорогими вещами или деньгами (раздаривает).</a:t>
            </a:r>
          </a:p>
          <a:p>
            <a:pPr lvl="0"/>
            <a:r>
              <a:rPr lang="ru-RU" sz="2800" dirty="0">
                <a:effectLst/>
              </a:rPr>
              <a:t>Приобретение средств для совершения суицида (например, в доме появилась крепкая </a:t>
            </a:r>
            <a:r>
              <a:rPr lang="ru-RU" sz="2800" dirty="0" smtClean="0">
                <a:effectLst/>
              </a:rPr>
              <a:t>веревка).</a:t>
            </a:r>
            <a:endParaRPr lang="ru-RU" sz="2800" dirty="0">
              <a:effectLst/>
            </a:endParaRPr>
          </a:p>
          <a:p>
            <a:pPr lvl="0"/>
            <a:r>
              <a:rPr lang="ru-RU" sz="2800" dirty="0">
                <a:effectLst/>
              </a:rPr>
              <a:t>Подведение итогов, приведение дел в порядок, приготовления к уходу (завершают все ранее оставленные дела, </a:t>
            </a:r>
            <a:r>
              <a:rPr lang="ru-RU" sz="2800" dirty="0" smtClean="0">
                <a:effectLst/>
              </a:rPr>
              <a:t>планшета</a:t>
            </a:r>
            <a:r>
              <a:rPr lang="ru-RU" sz="2800" dirty="0">
                <a:effectLst/>
              </a:rPr>
              <a:t>, телефона и т.д.).</a:t>
            </a:r>
          </a:p>
          <a:p>
            <a:pPr lvl="0"/>
            <a:r>
              <a:rPr lang="ru-RU" sz="2800" dirty="0">
                <a:effectLst/>
              </a:rPr>
              <a:t>Пренебрежение внешним видом (перестают следить за собой. Особенно хорошо проявляется у чистюль).</a:t>
            </a:r>
          </a:p>
          <a:p>
            <a:pPr marL="18288" indent="0">
              <a:buNone/>
            </a:pPr>
            <a:endParaRPr lang="ru-RU" dirty="0" smtClean="0">
              <a:effectLst/>
            </a:endParaRPr>
          </a:p>
        </p:txBody>
      </p:sp>
      <p:sp>
        <p:nvSpPr>
          <p:cNvPr id="4" name="Заголовок 2"/>
          <p:cNvSpPr txBox="1">
            <a:spLocks/>
          </p:cNvSpPr>
          <p:nvPr/>
        </p:nvSpPr>
        <p:spPr>
          <a:xfrm>
            <a:off x="152400" y="5597624"/>
            <a:ext cx="9144000" cy="936104"/>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ru-RU" sz="4000" dirty="0"/>
          </a:p>
        </p:txBody>
      </p:sp>
      <p:sp>
        <p:nvSpPr>
          <p:cNvPr id="5" name="Заголовок 4"/>
          <p:cNvSpPr>
            <a:spLocks noGrp="1"/>
          </p:cNvSpPr>
          <p:nvPr>
            <p:ph type="title"/>
          </p:nvPr>
        </p:nvSpPr>
        <p:spPr>
          <a:xfrm>
            <a:off x="-5827" y="5471238"/>
            <a:ext cx="9144000" cy="1188876"/>
          </a:xfrm>
        </p:spPr>
        <p:txBody>
          <a:bodyPr/>
          <a:lstStyle/>
          <a:p>
            <a:pPr algn="ctr"/>
            <a:r>
              <a:rPr lang="ru-RU" sz="4800" b="1" dirty="0">
                <a:effectLst/>
              </a:rPr>
              <a:t>Суицидальное </a:t>
            </a:r>
            <a:r>
              <a:rPr lang="ru-RU" sz="4800" b="1" dirty="0" smtClean="0">
                <a:effectLst/>
              </a:rPr>
              <a:t>поведение</a:t>
            </a:r>
            <a:endParaRPr lang="ru-RU" sz="4800" dirty="0"/>
          </a:p>
        </p:txBody>
      </p:sp>
    </p:spTree>
    <p:extLst>
      <p:ext uri="{BB962C8B-B14F-4D97-AF65-F5344CB8AC3E}">
        <p14:creationId xmlns:p14="http://schemas.microsoft.com/office/powerpoint/2010/main" val="1305943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188640"/>
            <a:ext cx="9179737" cy="5472608"/>
          </a:xfrm>
        </p:spPr>
        <p:txBody>
          <a:bodyPr>
            <a:normAutofit fontScale="92500" lnSpcReduction="10000"/>
          </a:bodyPr>
          <a:lstStyle/>
          <a:p>
            <a:pPr lvl="0"/>
            <a:r>
              <a:rPr lang="ru-RU" sz="2800" dirty="0">
                <a:effectLst/>
              </a:rPr>
              <a:t>«Туннельное» сознание (не видят и не пытаются найти вариантов решения проблемы, думают только о проблеме).</a:t>
            </a:r>
          </a:p>
          <a:p>
            <a:pPr lvl="0"/>
            <a:r>
              <a:rPr lang="ru-RU" sz="2800" dirty="0">
                <a:effectLst/>
              </a:rPr>
              <a:t>Уверения в беспомощности и зависимости от других.</a:t>
            </a:r>
          </a:p>
          <a:p>
            <a:pPr lvl="0"/>
            <a:r>
              <a:rPr lang="ru-RU" sz="2800" dirty="0">
                <a:effectLst/>
              </a:rPr>
              <a:t>Прощание («прощайте», «не поминайте лихом», «будьте счастливы» и т.д</a:t>
            </a:r>
            <a:r>
              <a:rPr lang="ru-RU" sz="2800" dirty="0" smtClean="0">
                <a:effectLst/>
              </a:rPr>
              <a:t>.) </a:t>
            </a:r>
            <a:endParaRPr lang="ru-RU" sz="2800" dirty="0">
              <a:effectLst/>
            </a:endParaRPr>
          </a:p>
          <a:p>
            <a:pPr lvl="0"/>
            <a:r>
              <a:rPr lang="ru-RU" sz="2800" dirty="0" smtClean="0">
                <a:effectLst/>
              </a:rPr>
              <a:t>Разговоры </a:t>
            </a:r>
            <a:r>
              <a:rPr lang="ru-RU" sz="2800" dirty="0">
                <a:effectLst/>
              </a:rPr>
              <a:t>или шутки о желании умереть.</a:t>
            </a:r>
          </a:p>
          <a:p>
            <a:pPr lvl="0"/>
            <a:r>
              <a:rPr lang="ru-RU" sz="2800" dirty="0">
                <a:effectLst/>
              </a:rPr>
              <a:t>Сообщение о вовлеченности в «группу смерти», в «игру», о конкретном плане суицида</a:t>
            </a:r>
            <a:r>
              <a:rPr lang="ru-RU" sz="2800" dirty="0" smtClean="0">
                <a:effectLst/>
              </a:rPr>
              <a:t>.</a:t>
            </a:r>
          </a:p>
          <a:p>
            <a:pPr lvl="0"/>
            <a:r>
              <a:rPr lang="ru-RU" sz="2800" dirty="0" smtClean="0">
                <a:effectLst/>
              </a:rPr>
              <a:t>Двойственная </a:t>
            </a:r>
            <a:r>
              <a:rPr lang="ru-RU" sz="2800" dirty="0">
                <a:effectLst/>
              </a:rPr>
              <a:t>оценка значимых событий (например: «это очень плохо, что так хорошо»)</a:t>
            </a:r>
          </a:p>
          <a:p>
            <a:pPr lvl="0"/>
            <a:r>
              <a:rPr lang="ru-RU" sz="2800" dirty="0">
                <a:effectLst/>
              </a:rPr>
              <a:t>Медленная, маловыразительная речь. </a:t>
            </a:r>
            <a:r>
              <a:rPr lang="ru-RU" sz="2800" dirty="0" smtClean="0">
                <a:effectLst/>
              </a:rPr>
              <a:t> </a:t>
            </a:r>
          </a:p>
          <a:p>
            <a:pPr lvl="0"/>
            <a:r>
              <a:rPr lang="ru-RU" sz="2800" dirty="0" smtClean="0">
                <a:effectLst/>
              </a:rPr>
              <a:t>Высказывания </a:t>
            </a:r>
            <a:r>
              <a:rPr lang="ru-RU" sz="2800" dirty="0">
                <a:effectLst/>
              </a:rPr>
              <a:t>самообвинения.</a:t>
            </a:r>
          </a:p>
          <a:p>
            <a:pPr marL="18288" indent="0">
              <a:buNone/>
            </a:pPr>
            <a:endParaRPr lang="ru-RU" dirty="0" smtClean="0">
              <a:effectLst/>
            </a:endParaRPr>
          </a:p>
        </p:txBody>
      </p:sp>
      <p:sp>
        <p:nvSpPr>
          <p:cNvPr id="4" name="Заголовок 2"/>
          <p:cNvSpPr txBox="1">
            <a:spLocks/>
          </p:cNvSpPr>
          <p:nvPr/>
        </p:nvSpPr>
        <p:spPr>
          <a:xfrm>
            <a:off x="152400" y="5597624"/>
            <a:ext cx="9144000" cy="936104"/>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ru-RU" sz="4000" dirty="0"/>
          </a:p>
        </p:txBody>
      </p:sp>
      <p:sp>
        <p:nvSpPr>
          <p:cNvPr id="5" name="Заголовок 4"/>
          <p:cNvSpPr>
            <a:spLocks noGrp="1"/>
          </p:cNvSpPr>
          <p:nvPr>
            <p:ph type="title"/>
          </p:nvPr>
        </p:nvSpPr>
        <p:spPr>
          <a:xfrm>
            <a:off x="-5827" y="5471238"/>
            <a:ext cx="9144000" cy="1188876"/>
          </a:xfrm>
        </p:spPr>
        <p:txBody>
          <a:bodyPr/>
          <a:lstStyle/>
          <a:p>
            <a:pPr algn="ctr"/>
            <a:r>
              <a:rPr lang="ru-RU" sz="4800" b="1" dirty="0">
                <a:effectLst/>
              </a:rPr>
              <a:t>Суицидальное </a:t>
            </a:r>
            <a:r>
              <a:rPr lang="ru-RU" sz="4800" b="1" dirty="0" smtClean="0">
                <a:effectLst/>
              </a:rPr>
              <a:t>поведение</a:t>
            </a:r>
            <a:endParaRPr lang="ru-RU" sz="4800" dirty="0"/>
          </a:p>
        </p:txBody>
      </p:sp>
    </p:spTree>
    <p:extLst>
      <p:ext uri="{BB962C8B-B14F-4D97-AF65-F5344CB8AC3E}">
        <p14:creationId xmlns:p14="http://schemas.microsoft.com/office/powerpoint/2010/main" val="2365524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738" y="188640"/>
            <a:ext cx="9179737" cy="5472608"/>
          </a:xfrm>
        </p:spPr>
        <p:txBody>
          <a:bodyPr>
            <a:normAutofit/>
          </a:bodyPr>
          <a:lstStyle/>
          <a:p>
            <a:pPr lvl="0"/>
            <a:r>
              <a:rPr lang="ru-RU" sz="2800" dirty="0">
                <a:effectLst/>
              </a:rPr>
              <a:t>Безнадежность.</a:t>
            </a:r>
          </a:p>
          <a:p>
            <a:pPr lvl="0"/>
            <a:r>
              <a:rPr lang="ru-RU" sz="2800" dirty="0">
                <a:effectLst/>
              </a:rPr>
              <a:t>Переживание горя.</a:t>
            </a:r>
          </a:p>
          <a:p>
            <a:pPr lvl="0"/>
            <a:r>
              <a:rPr lang="ru-RU" sz="2800" dirty="0">
                <a:effectLst/>
              </a:rPr>
              <a:t>Признаки депрессии: нарушение сна </a:t>
            </a:r>
            <a:r>
              <a:rPr lang="ru-RU" sz="2800" dirty="0" smtClean="0">
                <a:effectLst/>
              </a:rPr>
              <a:t>или </a:t>
            </a:r>
            <a:r>
              <a:rPr lang="ru-RU" sz="2800" dirty="0">
                <a:effectLst/>
              </a:rPr>
              <a:t>аппетита, повышенная возбудимость, отгороженность, отсутствие удовлетворения, печаль, потеря вкуса к жизни, интереса к любимым занятиям и т.д.</a:t>
            </a:r>
          </a:p>
          <a:p>
            <a:pPr lvl="0"/>
            <a:r>
              <a:rPr lang="ru-RU" sz="2800" dirty="0">
                <a:effectLst/>
              </a:rPr>
              <a:t>Вина или ощущение неудачи, поражения.</a:t>
            </a:r>
          </a:p>
          <a:p>
            <a:pPr lvl="0"/>
            <a:r>
              <a:rPr lang="ru-RU" sz="2800" dirty="0">
                <a:effectLst/>
              </a:rPr>
              <a:t>Чрезмерные опасения или страхи.</a:t>
            </a:r>
          </a:p>
          <a:p>
            <a:pPr lvl="0"/>
            <a:r>
              <a:rPr lang="ru-RU" sz="2800" dirty="0">
                <a:effectLst/>
              </a:rPr>
              <a:t>Чувство собственной </a:t>
            </a:r>
            <a:r>
              <a:rPr lang="ru-RU" sz="2800" dirty="0" err="1">
                <a:effectLst/>
              </a:rPr>
              <a:t>малозначимости</a:t>
            </a:r>
            <a:r>
              <a:rPr lang="ru-RU" sz="2800" dirty="0">
                <a:effectLst/>
              </a:rPr>
              <a:t>.</a:t>
            </a:r>
          </a:p>
          <a:p>
            <a:pPr lvl="0"/>
            <a:r>
              <a:rPr lang="ru-RU" sz="2800" dirty="0">
                <a:effectLst/>
              </a:rPr>
              <a:t>Рассеянность или </a:t>
            </a:r>
            <a:r>
              <a:rPr lang="ru-RU" sz="2800" dirty="0" smtClean="0">
                <a:effectLst/>
              </a:rPr>
              <a:t>растерянность.</a:t>
            </a:r>
            <a:endParaRPr lang="ru-RU" sz="2800" dirty="0">
              <a:effectLst/>
            </a:endParaRPr>
          </a:p>
        </p:txBody>
      </p:sp>
      <p:sp>
        <p:nvSpPr>
          <p:cNvPr id="4" name="Заголовок 2"/>
          <p:cNvSpPr txBox="1">
            <a:spLocks/>
          </p:cNvSpPr>
          <p:nvPr/>
        </p:nvSpPr>
        <p:spPr>
          <a:xfrm>
            <a:off x="152400" y="5597624"/>
            <a:ext cx="9144000" cy="936104"/>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ru-RU" sz="4000" dirty="0"/>
          </a:p>
        </p:txBody>
      </p:sp>
      <p:sp>
        <p:nvSpPr>
          <p:cNvPr id="5" name="Заголовок 4"/>
          <p:cNvSpPr>
            <a:spLocks noGrp="1"/>
          </p:cNvSpPr>
          <p:nvPr>
            <p:ph type="title"/>
          </p:nvPr>
        </p:nvSpPr>
        <p:spPr>
          <a:xfrm>
            <a:off x="-5827" y="5471238"/>
            <a:ext cx="9144000" cy="1188876"/>
          </a:xfrm>
        </p:spPr>
        <p:txBody>
          <a:bodyPr/>
          <a:lstStyle/>
          <a:p>
            <a:pPr algn="ctr"/>
            <a:r>
              <a:rPr lang="ru-RU" sz="4800" b="1" dirty="0">
                <a:effectLst/>
              </a:rPr>
              <a:t>Суицидальное </a:t>
            </a:r>
            <a:r>
              <a:rPr lang="ru-RU" sz="4800" b="1" dirty="0" smtClean="0">
                <a:effectLst/>
              </a:rPr>
              <a:t>поведение</a:t>
            </a:r>
            <a:endParaRPr lang="ru-RU" sz="4800" dirty="0"/>
          </a:p>
        </p:txBody>
      </p:sp>
    </p:spTree>
    <p:extLst>
      <p:ext uri="{BB962C8B-B14F-4D97-AF65-F5344CB8AC3E}">
        <p14:creationId xmlns:p14="http://schemas.microsoft.com/office/powerpoint/2010/main" val="360539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340768"/>
            <a:ext cx="9144000" cy="5517232"/>
          </a:xfrm>
        </p:spPr>
        <p:txBody>
          <a:bodyPr>
            <a:normAutofit/>
          </a:bodyPr>
          <a:lstStyle/>
          <a:p>
            <a:r>
              <a:rPr lang="ru-RU" sz="2800" dirty="0">
                <a:effectLst/>
              </a:rPr>
              <a:t>– это нанесение вреда с помощью электронных форм общения и контакта. Оно может включать в себя различные способы угнетения и подавления человека с целью манипуляции его действиями. Хуже всего, что </a:t>
            </a:r>
            <a:r>
              <a:rPr lang="ru-RU" sz="2800" dirty="0" err="1">
                <a:effectLst/>
              </a:rPr>
              <a:t>кибернасилие</a:t>
            </a:r>
            <a:r>
              <a:rPr lang="ru-RU" sz="2800" dirty="0">
                <a:effectLst/>
              </a:rPr>
              <a:t> может проводиться круглосуточно, и оно не имеет границ – информация способна распространиться по всему миру в считанные минуты. </a:t>
            </a:r>
            <a:endParaRPr lang="ru-RU" sz="2800" dirty="0"/>
          </a:p>
        </p:txBody>
      </p:sp>
      <p:sp>
        <p:nvSpPr>
          <p:cNvPr id="3" name="Заголовок 2"/>
          <p:cNvSpPr>
            <a:spLocks noGrp="1"/>
          </p:cNvSpPr>
          <p:nvPr>
            <p:ph type="title"/>
          </p:nvPr>
        </p:nvSpPr>
        <p:spPr>
          <a:xfrm>
            <a:off x="0" y="404664"/>
            <a:ext cx="9144000" cy="1432520"/>
          </a:xfrm>
        </p:spPr>
        <p:txBody>
          <a:bodyPr/>
          <a:lstStyle/>
          <a:p>
            <a:r>
              <a:rPr lang="ru-RU" dirty="0" err="1">
                <a:effectLst/>
              </a:rPr>
              <a:t>Кибернасилие</a:t>
            </a:r>
            <a:r>
              <a:rPr lang="ru-RU" dirty="0">
                <a:effectLst/>
              </a:rPr>
              <a:t> или </a:t>
            </a:r>
            <a:r>
              <a:rPr lang="ru-RU" dirty="0" smtClean="0">
                <a:effectLst/>
              </a:rPr>
              <a:t/>
            </a:r>
            <a:br>
              <a:rPr lang="ru-RU" dirty="0" smtClean="0">
                <a:effectLst/>
              </a:rPr>
            </a:br>
            <a:r>
              <a:rPr lang="ru-RU" dirty="0" err="1" smtClean="0">
                <a:effectLst/>
              </a:rPr>
              <a:t>кибер-буллинг</a:t>
            </a:r>
            <a:endParaRPr lang="ru-RU" dirty="0"/>
          </a:p>
        </p:txBody>
      </p:sp>
    </p:spTree>
    <p:extLst>
      <p:ext uri="{BB962C8B-B14F-4D97-AF65-F5344CB8AC3E}">
        <p14:creationId xmlns:p14="http://schemas.microsoft.com/office/powerpoint/2010/main" val="1651030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556792"/>
            <a:ext cx="9144000" cy="5184576"/>
          </a:xfrm>
        </p:spPr>
        <p:txBody>
          <a:bodyPr>
            <a:normAutofit/>
          </a:bodyPr>
          <a:lstStyle/>
          <a:p>
            <a:r>
              <a:rPr lang="ru-RU" sz="2400" dirty="0">
                <a:effectLst/>
              </a:rPr>
              <a:t>Если «игра» только началась и ребенок на первом этапе, если у него наблюдается 3 и более признака суицидального поведения, то Вам необходимо срочно обратиться за консультацией к опытному психологу.</a:t>
            </a:r>
          </a:p>
          <a:p>
            <a:r>
              <a:rPr lang="ru-RU" sz="2400" dirty="0">
                <a:effectLst/>
              </a:rPr>
              <a:t>Если Ваш ребенок уже прошел несколько этапов, выполнив задания, то без помощи невролога и психиатра обойтись будет сложно. Обратитесь за консультацией к данным специалистам незамедлительно.</a:t>
            </a:r>
          </a:p>
          <a:p>
            <a:r>
              <a:rPr lang="ru-RU" sz="2400" dirty="0">
                <a:effectLst/>
              </a:rPr>
              <a:t>Поговорите с ребенком, постарайтесь успокоить его. Помните, он будет выполнять все задания «куратора» сначала из любопытства и интереса, а потом из страха за Вашу жизнь!</a:t>
            </a:r>
          </a:p>
          <a:p>
            <a:endParaRPr lang="ru-RU" dirty="0"/>
          </a:p>
        </p:txBody>
      </p:sp>
      <p:sp>
        <p:nvSpPr>
          <p:cNvPr id="3" name="Заголовок 2"/>
          <p:cNvSpPr>
            <a:spLocks noGrp="1"/>
          </p:cNvSpPr>
          <p:nvPr>
            <p:ph type="title"/>
          </p:nvPr>
        </p:nvSpPr>
        <p:spPr>
          <a:xfrm>
            <a:off x="0" y="188640"/>
            <a:ext cx="9144000" cy="1288504"/>
          </a:xfrm>
        </p:spPr>
        <p:txBody>
          <a:bodyPr/>
          <a:lstStyle/>
          <a:p>
            <a:r>
              <a:rPr lang="ru-RU" dirty="0">
                <a:effectLst/>
              </a:rPr>
              <a:t>Вы обнаружили, что Ваш ребенок в «игре</a:t>
            </a:r>
            <a:r>
              <a:rPr lang="ru-RU" dirty="0" smtClean="0">
                <a:effectLst/>
              </a:rPr>
              <a:t>»?</a:t>
            </a:r>
            <a:endParaRPr lang="ru-RU" dirty="0"/>
          </a:p>
        </p:txBody>
      </p:sp>
    </p:spTree>
    <p:extLst>
      <p:ext uri="{BB962C8B-B14F-4D97-AF65-F5344CB8AC3E}">
        <p14:creationId xmlns:p14="http://schemas.microsoft.com/office/powerpoint/2010/main" val="2372239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556792"/>
            <a:ext cx="9144000" cy="5184576"/>
          </a:xfrm>
        </p:spPr>
        <p:txBody>
          <a:bodyPr>
            <a:normAutofit/>
          </a:bodyPr>
          <a:lstStyle/>
          <a:p>
            <a:r>
              <a:rPr lang="ru-RU" sz="2800" dirty="0">
                <a:effectLst/>
              </a:rPr>
              <a:t>Сообщите в полицию о том, что Ваш ребенок вовлечен в «группу смерти» и ему угрожают. Для этого необходимо сфотографировать страницу и написать заявление,</a:t>
            </a:r>
          </a:p>
          <a:p>
            <a:r>
              <a:rPr lang="ru-RU" sz="2800" dirty="0">
                <a:effectLst/>
              </a:rPr>
              <a:t>Договоритесь с ребенком о том, что доступа в Интернет у него не будет минимум 2 недели. При наличии медицинских показаний не сопротивляйтесь госпитализации.</a:t>
            </a:r>
          </a:p>
          <a:p>
            <a:r>
              <a:rPr lang="ru-RU" sz="2800" dirty="0">
                <a:effectLst/>
              </a:rPr>
              <a:t>Обязательно обратитесь к опытному психологу для организации дальнейшей длительной психолого-педагогической помощи и </a:t>
            </a:r>
            <a:r>
              <a:rPr lang="ru-RU" sz="2800" dirty="0" smtClean="0">
                <a:effectLst/>
              </a:rPr>
              <a:t>сопровождения.</a:t>
            </a:r>
            <a:endParaRPr lang="ru-RU" sz="2800" dirty="0">
              <a:effectLst/>
            </a:endParaRPr>
          </a:p>
          <a:p>
            <a:pPr marL="18288" indent="0">
              <a:buNone/>
            </a:pPr>
            <a:endParaRPr lang="ru-RU" dirty="0"/>
          </a:p>
        </p:txBody>
      </p:sp>
      <p:sp>
        <p:nvSpPr>
          <p:cNvPr id="3" name="Заголовок 2"/>
          <p:cNvSpPr>
            <a:spLocks noGrp="1"/>
          </p:cNvSpPr>
          <p:nvPr>
            <p:ph type="title"/>
          </p:nvPr>
        </p:nvSpPr>
        <p:spPr>
          <a:xfrm>
            <a:off x="0" y="188640"/>
            <a:ext cx="9144000" cy="1288504"/>
          </a:xfrm>
        </p:spPr>
        <p:txBody>
          <a:bodyPr/>
          <a:lstStyle/>
          <a:p>
            <a:r>
              <a:rPr lang="ru-RU" dirty="0">
                <a:effectLst/>
              </a:rPr>
              <a:t>Вы обнаружили, что Ваш ребенок в «игре</a:t>
            </a:r>
            <a:r>
              <a:rPr lang="ru-RU" dirty="0" smtClean="0">
                <a:effectLst/>
              </a:rPr>
              <a:t>»?</a:t>
            </a:r>
            <a:endParaRPr lang="ru-RU" dirty="0"/>
          </a:p>
        </p:txBody>
      </p:sp>
    </p:spTree>
    <p:extLst>
      <p:ext uri="{BB962C8B-B14F-4D97-AF65-F5344CB8AC3E}">
        <p14:creationId xmlns:p14="http://schemas.microsoft.com/office/powerpoint/2010/main" val="4283784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476672"/>
            <a:ext cx="7272808" cy="4464496"/>
          </a:xfrm>
        </p:spPr>
        <p:txBody>
          <a:bodyPr/>
          <a:lstStyle/>
          <a:p>
            <a:r>
              <a:rPr lang="ru-RU" sz="2800" dirty="0">
                <a:effectLst/>
              </a:rPr>
              <a:t>В случае если страница вашего ребенка вызывает у вас тревогу, и вы нуждаетесь в информации о том, как оградить детей от негативного контента в сети, Вы можете обратиться к специалистам линии помощи «Дети онлайн» </a:t>
            </a:r>
            <a:r>
              <a:rPr lang="ru-RU" sz="2800" u="sng" dirty="0">
                <a:effectLst/>
                <a:hlinkClick r:id="rId2"/>
              </a:rPr>
              <a:t>http://detionline.com/helpline/about</a:t>
            </a:r>
            <a:r>
              <a:rPr lang="ru-RU" sz="2800" dirty="0">
                <a:effectLst/>
              </a:rPr>
              <a:t> или проконсультироваться с психологом ближайшего к вам центра психологической помощи. </a:t>
            </a:r>
          </a:p>
          <a:p>
            <a:endParaRPr lang="ru-RU" dirty="0"/>
          </a:p>
        </p:txBody>
      </p:sp>
      <p:sp>
        <p:nvSpPr>
          <p:cNvPr id="3" name="Заголовок 2"/>
          <p:cNvSpPr>
            <a:spLocks noGrp="1"/>
          </p:cNvSpPr>
          <p:nvPr>
            <p:ph type="title"/>
          </p:nvPr>
        </p:nvSpPr>
        <p:spPr/>
        <p:txBody>
          <a:bodyPr/>
          <a:lstStyle/>
          <a:p>
            <a:r>
              <a:rPr lang="ru-RU" dirty="0" smtClean="0"/>
              <a:t>Запомните!</a:t>
            </a:r>
            <a:endParaRPr lang="ru-RU" dirty="0"/>
          </a:p>
        </p:txBody>
      </p:sp>
    </p:spTree>
    <p:extLst>
      <p:ext uri="{BB962C8B-B14F-4D97-AF65-F5344CB8AC3E}">
        <p14:creationId xmlns:p14="http://schemas.microsoft.com/office/powerpoint/2010/main" val="380328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0"/>
            <a:ext cx="9144000" cy="4653136"/>
          </a:xfrm>
        </p:spPr>
        <p:txBody>
          <a:bodyPr>
            <a:normAutofit/>
          </a:bodyPr>
          <a:lstStyle/>
          <a:p>
            <a:r>
              <a:rPr lang="ru-RU" dirty="0">
                <a:effectLst/>
              </a:rPr>
              <a:t>1. Выглянуть в окно. Найти 5 признаков весны.</a:t>
            </a:r>
          </a:p>
          <a:p>
            <a:r>
              <a:rPr lang="ru-RU" dirty="0">
                <a:effectLst/>
              </a:rPr>
              <a:t>2. Подойти к зеркалу. Сказать - "О! Так это же..." (назвать своё имя)</a:t>
            </a:r>
          </a:p>
          <a:p>
            <a:r>
              <a:rPr lang="ru-RU" dirty="0">
                <a:effectLst/>
              </a:rPr>
              <a:t>3. В течение дня закрыть глаза - различить 4 разных звука</a:t>
            </a:r>
          </a:p>
          <a:p>
            <a:r>
              <a:rPr lang="ru-RU" dirty="0">
                <a:effectLst/>
              </a:rPr>
              <a:t>4. Обнять (ребёнка, </a:t>
            </a:r>
            <a:r>
              <a:rPr lang="ru-RU" dirty="0" smtClean="0">
                <a:effectLst/>
              </a:rPr>
              <a:t>мужа/жену)</a:t>
            </a:r>
            <a:endParaRPr lang="ru-RU" dirty="0">
              <a:effectLst/>
            </a:endParaRPr>
          </a:p>
          <a:p>
            <a:r>
              <a:rPr lang="ru-RU" dirty="0">
                <a:effectLst/>
              </a:rPr>
              <a:t>5. Вспомнить 5 причин, почему вы выбрали именно эту работу</a:t>
            </a:r>
          </a:p>
          <a:p>
            <a:r>
              <a:rPr lang="ru-RU" dirty="0">
                <a:effectLst/>
              </a:rPr>
              <a:t>6. Написать жизнеутверждающее письмо для соседей. Прикрепить в лифте</a:t>
            </a:r>
          </a:p>
          <a:p>
            <a:r>
              <a:rPr lang="ru-RU" dirty="0">
                <a:effectLst/>
              </a:rPr>
              <a:t>7. Медленно выпить </a:t>
            </a:r>
            <a:r>
              <a:rPr lang="ru-RU" dirty="0" smtClean="0">
                <a:effectLst/>
              </a:rPr>
              <a:t>чай/кофе/какао</a:t>
            </a:r>
          </a:p>
          <a:p>
            <a:endParaRPr lang="ru-RU" dirty="0">
              <a:effectLst/>
            </a:endParaRPr>
          </a:p>
          <a:p>
            <a:endParaRPr lang="ru-RU" dirty="0"/>
          </a:p>
        </p:txBody>
      </p:sp>
      <p:sp>
        <p:nvSpPr>
          <p:cNvPr id="3" name="Заголовок 2"/>
          <p:cNvSpPr>
            <a:spLocks noGrp="1"/>
          </p:cNvSpPr>
          <p:nvPr>
            <p:ph type="title"/>
          </p:nvPr>
        </p:nvSpPr>
        <p:spPr>
          <a:xfrm>
            <a:off x="0" y="5927220"/>
            <a:ext cx="7543800" cy="914400"/>
          </a:xfrm>
        </p:spPr>
        <p:txBody>
          <a:bodyPr/>
          <a:lstStyle/>
          <a:p>
            <a:r>
              <a:rPr lang="en-US" dirty="0" smtClean="0"/>
              <a:t>#</a:t>
            </a:r>
            <a:r>
              <a:rPr lang="ru-RU" dirty="0" err="1" smtClean="0"/>
              <a:t>милыйребенок</a:t>
            </a:r>
            <a:r>
              <a:rPr lang="en-US" dirty="0" smtClean="0"/>
              <a:t> #</a:t>
            </a:r>
            <a:r>
              <a:rPr lang="ru-RU" dirty="0" err="1" smtClean="0"/>
              <a:t>ласковаямама</a:t>
            </a:r>
            <a:r>
              <a:rPr lang="en-US" dirty="0" smtClean="0"/>
              <a:t> #</a:t>
            </a:r>
            <a:r>
              <a:rPr lang="ru-RU" dirty="0" err="1" smtClean="0"/>
              <a:t>добрыйпапа</a:t>
            </a:r>
            <a:r>
              <a:rPr lang="ru-RU" dirty="0" smtClean="0"/>
              <a:t/>
            </a:r>
            <a:br>
              <a:rPr lang="ru-RU" dirty="0" smtClean="0"/>
            </a:br>
            <a:r>
              <a:rPr lang="en-US" dirty="0" smtClean="0"/>
              <a:t>#</a:t>
            </a:r>
            <a:r>
              <a:rPr lang="ru-RU" dirty="0" err="1" smtClean="0"/>
              <a:t>тихийвечер</a:t>
            </a:r>
            <a:endParaRPr lang="ru-RU" dirty="0"/>
          </a:p>
        </p:txBody>
      </p:sp>
    </p:spTree>
    <p:extLst>
      <p:ext uri="{BB962C8B-B14F-4D97-AF65-F5344CB8AC3E}">
        <p14:creationId xmlns:p14="http://schemas.microsoft.com/office/powerpoint/2010/main" val="3300303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0"/>
            <a:ext cx="9144000" cy="4653136"/>
          </a:xfrm>
        </p:spPr>
        <p:txBody>
          <a:bodyPr>
            <a:normAutofit/>
          </a:bodyPr>
          <a:lstStyle/>
          <a:p>
            <a:r>
              <a:rPr lang="ru-RU" dirty="0">
                <a:effectLst/>
              </a:rPr>
              <a:t>8. Вспомнить то, что давно откладывал - начать делать</a:t>
            </a:r>
          </a:p>
          <a:p>
            <a:r>
              <a:rPr lang="ru-RU" dirty="0" smtClean="0">
                <a:effectLst/>
              </a:rPr>
              <a:t>9</a:t>
            </a:r>
            <a:r>
              <a:rPr lang="ru-RU" dirty="0">
                <a:effectLst/>
              </a:rPr>
              <a:t>. Найти фильм для вечернего просмотра</a:t>
            </a:r>
          </a:p>
          <a:p>
            <a:r>
              <a:rPr lang="ru-RU" dirty="0" smtClean="0">
                <a:effectLst/>
              </a:rPr>
              <a:t>10</a:t>
            </a:r>
            <a:r>
              <a:rPr lang="ru-RU" dirty="0">
                <a:effectLst/>
              </a:rPr>
              <a:t>. Вспомнить о 5 вещах, которым благодарны в жизни</a:t>
            </a:r>
          </a:p>
          <a:p>
            <a:r>
              <a:rPr lang="ru-RU" dirty="0" smtClean="0">
                <a:effectLst/>
              </a:rPr>
              <a:t>11. </a:t>
            </a:r>
            <a:r>
              <a:rPr lang="ru-RU" dirty="0">
                <a:effectLst/>
              </a:rPr>
              <a:t>Положить руку на грудную клетку, прислушаться к сердцу - на каждый стук сказать - ЛЮБ-ЛЮ</a:t>
            </a:r>
          </a:p>
          <a:p>
            <a:r>
              <a:rPr lang="ru-RU" dirty="0" smtClean="0">
                <a:effectLst/>
              </a:rPr>
              <a:t>12. </a:t>
            </a:r>
            <a:r>
              <a:rPr lang="ru-RU" dirty="0">
                <a:effectLst/>
              </a:rPr>
              <a:t>Улыбнуться прохожему</a:t>
            </a:r>
          </a:p>
          <a:p>
            <a:r>
              <a:rPr lang="ru-RU" dirty="0" smtClean="0">
                <a:effectLst/>
              </a:rPr>
              <a:t>13. </a:t>
            </a:r>
            <a:r>
              <a:rPr lang="ru-RU" dirty="0">
                <a:effectLst/>
              </a:rPr>
              <a:t>Съесть что-то с насыщенным вкусом</a:t>
            </a:r>
          </a:p>
          <a:p>
            <a:r>
              <a:rPr lang="ru-RU" dirty="0" smtClean="0">
                <a:effectLst/>
              </a:rPr>
              <a:t>14. </a:t>
            </a:r>
            <a:r>
              <a:rPr lang="ru-RU" dirty="0">
                <a:effectLst/>
              </a:rPr>
              <a:t>Найти 5 красных объектов на улице (считать машины, зонты, шарфики)</a:t>
            </a:r>
          </a:p>
          <a:p>
            <a:r>
              <a:rPr lang="ru-RU" dirty="0" smtClean="0">
                <a:effectLst/>
              </a:rPr>
              <a:t>15. </a:t>
            </a:r>
            <a:r>
              <a:rPr lang="ru-RU" dirty="0">
                <a:effectLst/>
              </a:rPr>
              <a:t>Придумать для себя яркую деталь одежды (которая не обязательно видна окружающим</a:t>
            </a:r>
            <a:r>
              <a:rPr lang="ru-RU" dirty="0" smtClean="0">
                <a:effectLst/>
              </a:rPr>
              <a:t>)</a:t>
            </a:r>
            <a:endParaRPr lang="ru-RU" dirty="0">
              <a:effectLst/>
            </a:endParaRPr>
          </a:p>
        </p:txBody>
      </p:sp>
      <p:sp>
        <p:nvSpPr>
          <p:cNvPr id="3" name="Заголовок 2"/>
          <p:cNvSpPr>
            <a:spLocks noGrp="1"/>
          </p:cNvSpPr>
          <p:nvPr>
            <p:ph type="title"/>
          </p:nvPr>
        </p:nvSpPr>
        <p:spPr>
          <a:xfrm>
            <a:off x="0" y="5927220"/>
            <a:ext cx="7543800" cy="914400"/>
          </a:xfrm>
        </p:spPr>
        <p:txBody>
          <a:bodyPr/>
          <a:lstStyle/>
          <a:p>
            <a:r>
              <a:rPr lang="en-US" sz="4000" dirty="0" smtClean="0"/>
              <a:t>#</a:t>
            </a:r>
            <a:r>
              <a:rPr lang="ru-RU" sz="4000" dirty="0" err="1" smtClean="0"/>
              <a:t>милыйребенок</a:t>
            </a:r>
            <a:r>
              <a:rPr lang="en-US" sz="4000" dirty="0" smtClean="0"/>
              <a:t> #</a:t>
            </a:r>
            <a:r>
              <a:rPr lang="ru-RU" sz="4000" dirty="0" err="1" smtClean="0"/>
              <a:t>ласковаямама</a:t>
            </a:r>
            <a:r>
              <a:rPr lang="en-US" sz="4000" dirty="0" smtClean="0"/>
              <a:t> #</a:t>
            </a:r>
            <a:r>
              <a:rPr lang="ru-RU" sz="4000" dirty="0" err="1" smtClean="0"/>
              <a:t>добрыйпапа</a:t>
            </a:r>
            <a:r>
              <a:rPr lang="ru-RU" sz="4000" dirty="0" smtClean="0"/>
              <a:t/>
            </a:r>
            <a:br>
              <a:rPr lang="ru-RU" sz="4000" dirty="0" smtClean="0"/>
            </a:br>
            <a:r>
              <a:rPr lang="en-US" sz="4000" dirty="0"/>
              <a:t>#</a:t>
            </a:r>
            <a:r>
              <a:rPr lang="ru-RU" sz="4000" dirty="0" err="1"/>
              <a:t>тихийвечер</a:t>
            </a:r>
            <a:endParaRPr lang="ru-RU" sz="4000" dirty="0"/>
          </a:p>
        </p:txBody>
      </p:sp>
    </p:spTree>
    <p:extLst>
      <p:ext uri="{BB962C8B-B14F-4D97-AF65-F5344CB8AC3E}">
        <p14:creationId xmlns:p14="http://schemas.microsoft.com/office/powerpoint/2010/main" val="403234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0"/>
            <a:ext cx="9144000" cy="5085184"/>
          </a:xfrm>
        </p:spPr>
        <p:txBody>
          <a:bodyPr>
            <a:normAutofit fontScale="92500" lnSpcReduction="20000"/>
          </a:bodyPr>
          <a:lstStyle/>
          <a:p>
            <a:r>
              <a:rPr lang="ru-RU" sz="2800" dirty="0">
                <a:effectLst/>
              </a:rPr>
              <a:t>В «группах смерти» образ кита, выбрасывающегося на берег, умело раскручивается как визуальная метафора суицида. «Море китов» — ник одного из </a:t>
            </a:r>
            <a:r>
              <a:rPr lang="ru-RU" sz="2800" u="sng" dirty="0">
                <a:effectLst/>
              </a:rPr>
              <a:t>создателей</a:t>
            </a:r>
            <a:r>
              <a:rPr lang="ru-RU" sz="2800" dirty="0">
                <a:effectLst/>
              </a:rPr>
              <a:t> суицидальной игры, по словам некоторых пользователей, связанный с английским словом «</a:t>
            </a:r>
            <a:r>
              <a:rPr lang="ru-RU" sz="2800" dirty="0" err="1">
                <a:effectLst/>
              </a:rPr>
              <a:t>more</a:t>
            </a:r>
            <a:r>
              <a:rPr lang="ru-RU" sz="2800" dirty="0">
                <a:effectLst/>
              </a:rPr>
              <a:t>», то есть «больше», «много» - «больше китов», «много китов».</a:t>
            </a:r>
          </a:p>
          <a:p>
            <a:r>
              <a:rPr lang="ru-RU" sz="2800" dirty="0">
                <a:effectLst/>
              </a:rPr>
              <a:t>Сами участники соответствующих сообществ называют себя «китами», используют слово «кит» в своих </a:t>
            </a:r>
            <a:r>
              <a:rPr lang="ru-RU" sz="2800" dirty="0" err="1">
                <a:effectLst/>
              </a:rPr>
              <a:t>никах</a:t>
            </a:r>
            <a:r>
              <a:rPr lang="ru-RU" sz="2800" dirty="0">
                <a:effectLst/>
              </a:rPr>
              <a:t>, в том числе, в качестве «фамилии» (Алиса Кит, Никита Кит), пишут статусы с использованием слова «кит» («грустный кит», «киты плывут вверх» и др.), выбирают символы китов из «смайликов», ставят изображения китов на </a:t>
            </a:r>
            <a:r>
              <a:rPr lang="ru-RU" sz="2800" dirty="0" err="1">
                <a:effectLst/>
              </a:rPr>
              <a:t>аватар</a:t>
            </a:r>
            <a:r>
              <a:rPr lang="ru-RU" sz="2800" dirty="0">
                <a:effectLst/>
              </a:rPr>
              <a:t> и т.п.</a:t>
            </a:r>
          </a:p>
          <a:p>
            <a:endParaRPr lang="ru-RU" dirty="0"/>
          </a:p>
        </p:txBody>
      </p:sp>
      <p:sp>
        <p:nvSpPr>
          <p:cNvPr id="3" name="Заголовок 2"/>
          <p:cNvSpPr>
            <a:spLocks noGrp="1"/>
          </p:cNvSpPr>
          <p:nvPr>
            <p:ph type="title"/>
          </p:nvPr>
        </p:nvSpPr>
        <p:spPr>
          <a:xfrm>
            <a:off x="683568" y="5589240"/>
            <a:ext cx="7543800" cy="914400"/>
          </a:xfrm>
        </p:spPr>
        <p:txBody>
          <a:bodyPr/>
          <a:lstStyle/>
          <a:p>
            <a:r>
              <a:rPr lang="ru-RU" dirty="0" smtClean="0"/>
              <a:t>Почему киты? </a:t>
            </a:r>
            <a:endParaRPr lang="ru-RU" dirty="0"/>
          </a:p>
        </p:txBody>
      </p:sp>
    </p:spTree>
    <p:extLst>
      <p:ext uri="{BB962C8B-B14F-4D97-AF65-F5344CB8AC3E}">
        <p14:creationId xmlns:p14="http://schemas.microsoft.com/office/powerpoint/2010/main" val="1412064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8791" y="332656"/>
            <a:ext cx="9144000" cy="4437111"/>
          </a:xfrm>
        </p:spPr>
        <p:txBody>
          <a:bodyPr>
            <a:noAutofit/>
          </a:bodyPr>
          <a:lstStyle/>
          <a:p>
            <a:r>
              <a:rPr lang="ru-RU" sz="2800" dirty="0">
                <a:effectLst/>
              </a:rPr>
              <a:t>ввести его имя, фамилию и город, в котором вы проживаете, в поисковой строке Яндекса </a:t>
            </a:r>
            <a:r>
              <a:rPr lang="ru-RU" sz="2800" dirty="0" smtClean="0">
                <a:effectLst/>
              </a:rPr>
              <a:t>или </a:t>
            </a:r>
            <a:r>
              <a:rPr lang="ru-RU" sz="2800" dirty="0" err="1" smtClean="0">
                <a:effectLst/>
              </a:rPr>
              <a:t>Google</a:t>
            </a:r>
            <a:endParaRPr lang="ru-RU" sz="2800" dirty="0" smtClean="0">
              <a:effectLst/>
            </a:endParaRPr>
          </a:p>
          <a:p>
            <a:r>
              <a:rPr lang="ru-RU" sz="2800" dirty="0">
                <a:effectLst/>
              </a:rPr>
              <a:t>изучите те устройства, с которых возможен выход в интернет для вашего </a:t>
            </a:r>
            <a:r>
              <a:rPr lang="ru-RU" sz="2800" dirty="0" smtClean="0">
                <a:effectLst/>
              </a:rPr>
              <a:t>ребенка</a:t>
            </a:r>
          </a:p>
          <a:p>
            <a:r>
              <a:rPr lang="ru-RU" sz="2800" dirty="0">
                <a:effectLst/>
              </a:rPr>
              <a:t>просмотреть посещенные им страницы, зайдя во вкладку «История» в </a:t>
            </a:r>
            <a:r>
              <a:rPr lang="ru-RU" sz="2800" dirty="0" smtClean="0">
                <a:effectLst/>
              </a:rPr>
              <a:t>интернет-браузере</a:t>
            </a:r>
          </a:p>
          <a:p>
            <a:r>
              <a:rPr lang="ru-RU" sz="2800" dirty="0" smtClean="0">
                <a:effectLst/>
              </a:rPr>
              <a:t>проверяем «ask.fm», </a:t>
            </a:r>
            <a:r>
              <a:rPr lang="ru-RU" sz="2800" dirty="0" err="1" smtClean="0">
                <a:effectLst/>
              </a:rPr>
              <a:t>инстаграм</a:t>
            </a:r>
            <a:r>
              <a:rPr lang="ru-RU" sz="2800" dirty="0" smtClean="0">
                <a:effectLst/>
              </a:rPr>
              <a:t>, </a:t>
            </a:r>
            <a:r>
              <a:rPr lang="ru-RU" sz="2800" dirty="0">
                <a:effectLst/>
              </a:rPr>
              <a:t>а также </a:t>
            </a:r>
            <a:r>
              <a:rPr lang="ru-RU" sz="2800" dirty="0" err="1" smtClean="0">
                <a:effectLst/>
              </a:rPr>
              <a:t>мессенджеры</a:t>
            </a:r>
            <a:r>
              <a:rPr lang="ru-RU" sz="2800" dirty="0" smtClean="0">
                <a:effectLst/>
              </a:rPr>
              <a:t> </a:t>
            </a:r>
            <a:r>
              <a:rPr lang="ru-RU" sz="2800" dirty="0" err="1" smtClean="0">
                <a:effectLst/>
              </a:rPr>
              <a:t>Viber</a:t>
            </a:r>
            <a:r>
              <a:rPr lang="ru-RU" sz="2800" dirty="0" smtClean="0">
                <a:effectLst/>
              </a:rPr>
              <a:t>, </a:t>
            </a:r>
            <a:r>
              <a:rPr lang="ru-RU" sz="2800" dirty="0" err="1" smtClean="0">
                <a:effectLst/>
              </a:rPr>
              <a:t>whatsapp</a:t>
            </a:r>
            <a:r>
              <a:rPr lang="ru-RU" sz="2800" dirty="0" smtClean="0">
                <a:effectLst/>
              </a:rPr>
              <a:t> S</a:t>
            </a:r>
            <a:r>
              <a:rPr lang="en-US" sz="2800" dirty="0" smtClean="0">
                <a:effectLst/>
              </a:rPr>
              <a:t>k</a:t>
            </a:r>
            <a:r>
              <a:rPr lang="ru-RU" sz="2800" dirty="0" err="1" smtClean="0">
                <a:effectLst/>
              </a:rPr>
              <a:t>ype</a:t>
            </a:r>
            <a:r>
              <a:rPr lang="en-US" sz="2800" dirty="0" smtClean="0">
                <a:effectLst/>
              </a:rPr>
              <a:t>, </a:t>
            </a:r>
            <a:r>
              <a:rPr lang="ru-RU" sz="2800" dirty="0" smtClean="0">
                <a:effectLst/>
              </a:rPr>
              <a:t>и даже такие сети как Мой мир, «Одноклассники»</a:t>
            </a:r>
            <a:endParaRPr lang="ru-RU" sz="2800" dirty="0"/>
          </a:p>
        </p:txBody>
      </p:sp>
      <p:sp>
        <p:nvSpPr>
          <p:cNvPr id="3" name="Заголовок 2"/>
          <p:cNvSpPr>
            <a:spLocks noGrp="1"/>
          </p:cNvSpPr>
          <p:nvPr>
            <p:ph type="title"/>
          </p:nvPr>
        </p:nvSpPr>
        <p:spPr>
          <a:xfrm>
            <a:off x="611560" y="5301208"/>
            <a:ext cx="7925504" cy="1216496"/>
          </a:xfrm>
        </p:spPr>
        <p:txBody>
          <a:bodyPr/>
          <a:lstStyle/>
          <a:p>
            <a:r>
              <a:rPr lang="ru-RU" sz="3200" dirty="0">
                <a:effectLst/>
              </a:rPr>
              <a:t>ПОИСК СТРАНИЦ ВАШЕГО РЕБЕНКА В СОЦИАЛЬНЫХ </a:t>
            </a:r>
            <a:r>
              <a:rPr lang="ru-RU" sz="3200" dirty="0" smtClean="0">
                <a:effectLst/>
              </a:rPr>
              <a:t>СЕТЯХ</a:t>
            </a:r>
            <a:endParaRPr lang="ru-RU" sz="3200" dirty="0"/>
          </a:p>
        </p:txBody>
      </p:sp>
    </p:spTree>
    <p:extLst>
      <p:ext uri="{BB962C8B-B14F-4D97-AF65-F5344CB8AC3E}">
        <p14:creationId xmlns:p14="http://schemas.microsoft.com/office/powerpoint/2010/main" val="124041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55418"/>
            <a:ext cx="9144000" cy="5605830"/>
          </a:xfrm>
        </p:spPr>
        <p:txBody>
          <a:bodyPr>
            <a:normAutofit lnSpcReduction="10000"/>
          </a:bodyPr>
          <a:lstStyle/>
          <a:p>
            <a:pPr lvl="0"/>
            <a:r>
              <a:rPr lang="ru-RU" dirty="0">
                <a:effectLst/>
              </a:rPr>
              <a:t>на дату рождения (пользователь может либо прибавить себе лет, чтобы спокойно заходить на страницы, отмеченные знаком 18+, либо не указывать год своего рождения или по каким-либо причинам указать, что он младше своего возраста);</a:t>
            </a:r>
          </a:p>
          <a:p>
            <a:pPr lvl="0"/>
            <a:r>
              <a:rPr lang="ru-RU" dirty="0">
                <a:effectLst/>
              </a:rPr>
              <a:t>  на указанное ребенком «место </a:t>
            </a:r>
            <a:r>
              <a:rPr lang="ru-RU" dirty="0" smtClean="0">
                <a:effectLst/>
              </a:rPr>
              <a:t>работы», могут указать какой-либо </a:t>
            </a:r>
            <a:r>
              <a:rPr lang="ru-RU" dirty="0">
                <a:effectLst/>
              </a:rPr>
              <a:t>паблик, то есть сообщество, где они могу быть, например, администраторами либо просто ассоциируют себя с данным </a:t>
            </a:r>
            <a:r>
              <a:rPr lang="ru-RU" dirty="0" err="1">
                <a:effectLst/>
              </a:rPr>
              <a:t>пабликом</a:t>
            </a:r>
            <a:r>
              <a:rPr lang="ru-RU" dirty="0">
                <a:effectLst/>
              </a:rPr>
              <a:t> или страницей). Перейдите по ссылке, указанной как «место работы» и внимательно изучите содержание открывшейся страницы;</a:t>
            </a:r>
          </a:p>
          <a:p>
            <a:pPr lvl="0"/>
            <a:r>
              <a:rPr lang="ru-RU" dirty="0">
                <a:effectLst/>
              </a:rPr>
              <a:t>на «контактную информацию» (здесь может быть указан домашний либо какой-либо иной адрес, мобильный телефон, дополнительный телефон, веб-страница в качестве «личного сайта», </a:t>
            </a:r>
            <a:r>
              <a:rPr lang="ru-RU" dirty="0" err="1">
                <a:effectLst/>
              </a:rPr>
              <a:t>скайп</a:t>
            </a:r>
            <a:r>
              <a:rPr lang="ru-RU" dirty="0">
                <a:effectLst/>
              </a:rPr>
              <a:t>, а также ссылка на страницы ребенка в других сервисах: </a:t>
            </a:r>
            <a:r>
              <a:rPr lang="ru-RU" dirty="0" err="1">
                <a:effectLst/>
              </a:rPr>
              <a:t>инстаграме</a:t>
            </a:r>
            <a:r>
              <a:rPr lang="ru-RU" dirty="0">
                <a:effectLst/>
              </a:rPr>
              <a:t> / instagram.com, </a:t>
            </a:r>
            <a:r>
              <a:rPr lang="ru-RU" dirty="0" err="1">
                <a:effectLst/>
              </a:rPr>
              <a:t>фейсбуке</a:t>
            </a:r>
            <a:r>
              <a:rPr lang="ru-RU" dirty="0">
                <a:effectLst/>
              </a:rPr>
              <a:t> /facebook.com/ или </a:t>
            </a:r>
            <a:r>
              <a:rPr lang="ru-RU" dirty="0" err="1">
                <a:effectLst/>
              </a:rPr>
              <a:t>твиттере</a:t>
            </a:r>
            <a:r>
              <a:rPr lang="ru-RU" dirty="0">
                <a:effectLst/>
              </a:rPr>
              <a:t> / twitter.com. Если номер телефона высвечивается как ссылка, кликните на нее, возможно, так вы обнаружите еще  одну страницу ребенка.</a:t>
            </a:r>
          </a:p>
          <a:p>
            <a:endParaRPr lang="ru-RU" dirty="0"/>
          </a:p>
        </p:txBody>
      </p:sp>
      <p:sp>
        <p:nvSpPr>
          <p:cNvPr id="3" name="Заголовок 2"/>
          <p:cNvSpPr>
            <a:spLocks noGrp="1"/>
          </p:cNvSpPr>
          <p:nvPr>
            <p:ph type="title"/>
          </p:nvPr>
        </p:nvSpPr>
        <p:spPr>
          <a:xfrm>
            <a:off x="1043608" y="5589240"/>
            <a:ext cx="7543800" cy="914400"/>
          </a:xfrm>
        </p:spPr>
        <p:txBody>
          <a:bodyPr/>
          <a:lstStyle/>
          <a:p>
            <a:r>
              <a:rPr lang="ru-RU" dirty="0" smtClean="0"/>
              <a:t>Обращаем внимание!</a:t>
            </a:r>
            <a:endParaRPr lang="ru-RU" dirty="0"/>
          </a:p>
        </p:txBody>
      </p:sp>
    </p:spTree>
    <p:extLst>
      <p:ext uri="{BB962C8B-B14F-4D97-AF65-F5344CB8AC3E}">
        <p14:creationId xmlns:p14="http://schemas.microsoft.com/office/powerpoint/2010/main" val="274306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0"/>
            <a:ext cx="9144000" cy="5589240"/>
          </a:xfrm>
        </p:spPr>
        <p:txBody>
          <a:bodyPr>
            <a:normAutofit/>
          </a:bodyPr>
          <a:lstStyle/>
          <a:p>
            <a:pPr lvl="0"/>
            <a:r>
              <a:rPr lang="ru-RU" sz="2800" dirty="0">
                <a:effectLst/>
              </a:rPr>
              <a:t>номера (ребенку может быть присвоен номер в списке тех, кто совершит суицид);</a:t>
            </a:r>
          </a:p>
          <a:p>
            <a:pPr lvl="0"/>
            <a:r>
              <a:rPr lang="ru-RU" sz="2800" dirty="0">
                <a:effectLst/>
              </a:rPr>
              <a:t>даты (особенно, если на протяжении нескольких дней вы видите «обратный отсчет») </a:t>
            </a:r>
          </a:p>
          <a:p>
            <a:pPr lvl="0"/>
            <a:r>
              <a:rPr lang="ru-RU" sz="2800" dirty="0">
                <a:effectLst/>
              </a:rPr>
              <a:t> определенные слова, которые сопровождаются значком решетка (так называемые «</a:t>
            </a:r>
            <a:r>
              <a:rPr lang="ru-RU" sz="2800" dirty="0" err="1">
                <a:effectLst/>
              </a:rPr>
              <a:t>хештеги</a:t>
            </a:r>
            <a:r>
              <a:rPr lang="ru-RU" sz="2800" dirty="0">
                <a:effectLst/>
              </a:rPr>
              <a:t>», например, #f57 #f58 #d28 #</a:t>
            </a:r>
            <a:r>
              <a:rPr lang="ru-RU" sz="2800" dirty="0" err="1">
                <a:effectLst/>
              </a:rPr>
              <a:t>морекитов</a:t>
            </a:r>
            <a:r>
              <a:rPr lang="ru-RU" sz="2800" dirty="0">
                <a:effectLst/>
              </a:rPr>
              <a:t> #</a:t>
            </a:r>
            <a:r>
              <a:rPr lang="ru-RU" sz="2800" dirty="0" err="1">
                <a:effectLst/>
              </a:rPr>
              <a:t>четыредвадцать</a:t>
            </a:r>
            <a:r>
              <a:rPr lang="ru-RU" sz="2800" dirty="0">
                <a:effectLst/>
              </a:rPr>
              <a:t> #</a:t>
            </a:r>
            <a:r>
              <a:rPr lang="ru-RU" sz="2800" dirty="0" err="1">
                <a:effectLst/>
              </a:rPr>
              <a:t>тихийдом</a:t>
            </a:r>
            <a:r>
              <a:rPr lang="ru-RU" sz="2800" dirty="0">
                <a:effectLst/>
              </a:rPr>
              <a:t>); </a:t>
            </a:r>
          </a:p>
          <a:p>
            <a:pPr lvl="0"/>
            <a:r>
              <a:rPr lang="ru-RU" sz="2800" dirty="0">
                <a:effectLst/>
              </a:rPr>
              <a:t>символы, изображающие могильные кресты; </a:t>
            </a:r>
          </a:p>
          <a:p>
            <a:pPr lvl="0"/>
            <a:r>
              <a:rPr lang="ru-RU" sz="2800" dirty="0">
                <a:effectLst/>
              </a:rPr>
              <a:t>символы китов или слова «грустный кит», «киты плывут вверх» и т.д.</a:t>
            </a:r>
          </a:p>
          <a:p>
            <a:endParaRPr lang="ru-RU" dirty="0"/>
          </a:p>
        </p:txBody>
      </p:sp>
      <p:sp>
        <p:nvSpPr>
          <p:cNvPr id="3" name="Заголовок 2"/>
          <p:cNvSpPr>
            <a:spLocks noGrp="1"/>
          </p:cNvSpPr>
          <p:nvPr>
            <p:ph type="title"/>
          </p:nvPr>
        </p:nvSpPr>
        <p:spPr>
          <a:xfrm>
            <a:off x="0" y="5589240"/>
            <a:ext cx="9144000" cy="936104"/>
          </a:xfrm>
        </p:spPr>
        <p:txBody>
          <a:bodyPr/>
          <a:lstStyle/>
          <a:p>
            <a:pPr algn="ctr"/>
            <a:r>
              <a:rPr lang="ru-RU" sz="4400" dirty="0" smtClean="0"/>
              <a:t>Что ищем на странице ребенка?</a:t>
            </a:r>
            <a:endParaRPr lang="ru-RU" sz="4400" dirty="0"/>
          </a:p>
        </p:txBody>
      </p:sp>
    </p:spTree>
    <p:extLst>
      <p:ext uri="{BB962C8B-B14F-4D97-AF65-F5344CB8AC3E}">
        <p14:creationId xmlns:p14="http://schemas.microsoft.com/office/powerpoint/2010/main" val="3249740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628800"/>
            <a:ext cx="9144000" cy="5229200"/>
          </a:xfrm>
        </p:spPr>
        <p:txBody>
          <a:bodyPr>
            <a:noAutofit/>
          </a:bodyPr>
          <a:lstStyle/>
          <a:p>
            <a:r>
              <a:rPr lang="ru-RU" sz="2400" dirty="0">
                <a:effectLst/>
              </a:rPr>
              <a:t>Хочу в игру</a:t>
            </a:r>
          </a:p>
          <a:p>
            <a:r>
              <a:rPr lang="ru-RU" sz="2400" dirty="0">
                <a:effectLst/>
              </a:rPr>
              <a:t>Разбуди меня в 4.20</a:t>
            </a:r>
          </a:p>
          <a:p>
            <a:r>
              <a:rPr lang="ru-RU" sz="2400" dirty="0">
                <a:effectLst/>
              </a:rPr>
              <a:t>Дай мне номер.</a:t>
            </a:r>
          </a:p>
          <a:p>
            <a:r>
              <a:rPr lang="ru-RU" sz="2400" dirty="0">
                <a:effectLst/>
              </a:rPr>
              <a:t>Дай инструкцию.</a:t>
            </a:r>
          </a:p>
          <a:p>
            <a:r>
              <a:rPr lang="ru-RU" sz="2400" dirty="0">
                <a:effectLst/>
              </a:rPr>
              <a:t>Я готов в путь вечный. Найдите, Где я?</a:t>
            </a:r>
          </a:p>
          <a:p>
            <a:r>
              <a:rPr lang="ru-RU" sz="2400" dirty="0">
                <a:effectLst/>
              </a:rPr>
              <a:t>Звезды. Путь млечный</a:t>
            </a:r>
          </a:p>
          <a:p>
            <a:r>
              <a:rPr lang="ru-RU" sz="2400" b="1" u="sng" dirty="0">
                <a:effectLst/>
              </a:rPr>
              <a:t>#</a:t>
            </a:r>
            <a:r>
              <a:rPr lang="ru-RU" sz="2400" b="1" u="sng" dirty="0" err="1">
                <a:effectLst/>
              </a:rPr>
              <a:t>мертвыедуши</a:t>
            </a:r>
            <a:r>
              <a:rPr lang="ru-RU" sz="2400" b="1" dirty="0">
                <a:effectLst/>
              </a:rPr>
              <a:t> </a:t>
            </a:r>
            <a:r>
              <a:rPr lang="ru-RU" sz="2400" b="1" u="sng" dirty="0">
                <a:effectLst/>
              </a:rPr>
              <a:t>#</a:t>
            </a:r>
            <a:r>
              <a:rPr lang="ru-RU" sz="2400" b="1" u="sng" dirty="0" err="1">
                <a:effectLst/>
              </a:rPr>
              <a:t>тихийдом</a:t>
            </a:r>
            <a:r>
              <a:rPr lang="ru-RU" sz="2400" b="1" dirty="0">
                <a:effectLst/>
              </a:rPr>
              <a:t> </a:t>
            </a:r>
            <a:r>
              <a:rPr lang="en-US" sz="2400" b="1" u="sng" dirty="0" smtClean="0">
                <a:effectLst/>
              </a:rPr>
              <a:t>#</a:t>
            </a:r>
            <a:r>
              <a:rPr lang="ru-RU" sz="2400" b="1" u="sng" dirty="0" smtClean="0">
                <a:effectLst/>
              </a:rPr>
              <a:t>мо</a:t>
            </a:r>
            <a:r>
              <a:rPr lang="ru-RU" sz="2400" b="1" u="sng" dirty="0" smtClean="0">
                <a:effectLst/>
              </a:rPr>
              <a:t>ре </a:t>
            </a:r>
            <a:r>
              <a:rPr lang="ru-RU" sz="2400" b="1" u="sng" dirty="0">
                <a:effectLst/>
              </a:rPr>
              <a:t>китов #F56</a:t>
            </a:r>
            <a:r>
              <a:rPr lang="ru-RU" sz="2400" b="1" dirty="0">
                <a:effectLst/>
              </a:rPr>
              <a:t> </a:t>
            </a:r>
            <a:r>
              <a:rPr lang="ru-RU" sz="2400" b="1" u="sng" dirty="0">
                <a:effectLst/>
              </a:rPr>
              <a:t>#f58</a:t>
            </a:r>
            <a:r>
              <a:rPr lang="ru-RU" sz="2400" b="1" dirty="0">
                <a:effectLst/>
              </a:rPr>
              <a:t> </a:t>
            </a:r>
            <a:r>
              <a:rPr lang="ru-RU" sz="2400" b="1" u="sng" dirty="0">
                <a:effectLst/>
              </a:rPr>
              <a:t>#</a:t>
            </a:r>
            <a:r>
              <a:rPr lang="ru-RU" sz="2400" b="1" u="sng" dirty="0" err="1">
                <a:effectLst/>
              </a:rPr>
              <a:t>няпока</a:t>
            </a:r>
            <a:r>
              <a:rPr lang="ru-RU" sz="2400" b="1" u="sng" dirty="0">
                <a:effectLst/>
              </a:rPr>
              <a:t> #</a:t>
            </a:r>
            <a:r>
              <a:rPr lang="ru-RU" sz="2400" b="1" u="sng" dirty="0" err="1">
                <a:effectLst/>
              </a:rPr>
              <a:t>хочувигру</a:t>
            </a:r>
            <a:r>
              <a:rPr lang="ru-RU" sz="2400" b="1" u="sng" dirty="0">
                <a:effectLst/>
              </a:rPr>
              <a:t> #</a:t>
            </a:r>
            <a:r>
              <a:rPr lang="ru-RU" sz="2400" b="1" u="sng" dirty="0" err="1" smtClean="0">
                <a:effectLst/>
              </a:rPr>
              <a:t>хочу_в_игру</a:t>
            </a:r>
            <a:endParaRPr lang="ru-RU" sz="2400" dirty="0">
              <a:effectLst/>
            </a:endParaRPr>
          </a:p>
          <a:p>
            <a:r>
              <a:rPr lang="ru-RU" sz="2400" dirty="0" err="1">
                <a:effectLst/>
              </a:rPr>
              <a:t>Знаю,ты</a:t>
            </a:r>
            <a:r>
              <a:rPr lang="ru-RU" sz="2400" dirty="0">
                <a:effectLst/>
              </a:rPr>
              <a:t> придешь в мой </a:t>
            </a:r>
            <a:r>
              <a:rPr lang="ru-RU" sz="2400" u="sng" dirty="0">
                <a:effectLst/>
              </a:rPr>
              <a:t>#</a:t>
            </a:r>
            <a:r>
              <a:rPr lang="ru-RU" sz="2400" u="sng" dirty="0" err="1">
                <a:effectLst/>
              </a:rPr>
              <a:t>тихийдом</a:t>
            </a:r>
            <a:r>
              <a:rPr lang="ru-RU" sz="2400" u="sng" dirty="0">
                <a:effectLst/>
              </a:rPr>
              <a:t> </a:t>
            </a:r>
            <a:r>
              <a:rPr lang="ru-RU" sz="2400" dirty="0">
                <a:effectLst/>
              </a:rPr>
              <a:t>под номером </a:t>
            </a:r>
            <a:r>
              <a:rPr lang="ru-RU" sz="2400" u="sng" dirty="0">
                <a:effectLst/>
              </a:rPr>
              <a:t>#f57 </a:t>
            </a:r>
            <a:r>
              <a:rPr lang="ru-RU" sz="2400" dirty="0">
                <a:effectLst/>
              </a:rPr>
              <a:t>где есть вид на </a:t>
            </a:r>
            <a:r>
              <a:rPr lang="ru-RU" sz="2400" u="sng" dirty="0">
                <a:effectLst/>
              </a:rPr>
              <a:t>#</a:t>
            </a:r>
            <a:r>
              <a:rPr lang="ru-RU" sz="2400" u="sng" dirty="0" err="1">
                <a:effectLst/>
              </a:rPr>
              <a:t>морекитов</a:t>
            </a:r>
            <a:r>
              <a:rPr lang="ru-RU" sz="2400" u="sng" dirty="0">
                <a:effectLst/>
              </a:rPr>
              <a:t> </a:t>
            </a:r>
            <a:r>
              <a:rPr lang="ru-RU" sz="2400" dirty="0">
                <a:effectLst/>
              </a:rPr>
              <a:t>где в </a:t>
            </a:r>
            <a:r>
              <a:rPr lang="ru-RU" sz="2400" u="sng" dirty="0">
                <a:effectLst/>
              </a:rPr>
              <a:t>#</a:t>
            </a:r>
            <a:r>
              <a:rPr lang="ru-RU" sz="2400" u="sng" dirty="0" err="1">
                <a:effectLst/>
              </a:rPr>
              <a:t>четыредвадцать</a:t>
            </a:r>
            <a:r>
              <a:rPr lang="ru-RU" sz="2400" u="sng" dirty="0">
                <a:effectLst/>
              </a:rPr>
              <a:t> </a:t>
            </a:r>
            <a:r>
              <a:rPr lang="ru-RU" sz="2400" dirty="0">
                <a:effectLst/>
              </a:rPr>
              <a:t>над этим морем горит </a:t>
            </a:r>
            <a:r>
              <a:rPr lang="ru-RU" sz="2400" u="sng" dirty="0">
                <a:effectLst/>
              </a:rPr>
              <a:t>#150звезд </a:t>
            </a:r>
            <a:r>
              <a:rPr lang="ru-RU" sz="2400" dirty="0">
                <a:effectLst/>
              </a:rPr>
              <a:t>я знаю, ты найдешь меня.</a:t>
            </a:r>
          </a:p>
          <a:p>
            <a:endParaRPr lang="ru-RU" sz="2000" dirty="0"/>
          </a:p>
        </p:txBody>
      </p:sp>
      <p:sp>
        <p:nvSpPr>
          <p:cNvPr id="3" name="Заголовок 2"/>
          <p:cNvSpPr>
            <a:spLocks noGrp="1"/>
          </p:cNvSpPr>
          <p:nvPr>
            <p:ph type="title"/>
          </p:nvPr>
        </p:nvSpPr>
        <p:spPr>
          <a:xfrm>
            <a:off x="-2024" y="-30236"/>
            <a:ext cx="9146023" cy="1659035"/>
          </a:xfrm>
        </p:spPr>
        <p:txBody>
          <a:bodyPr/>
          <a:lstStyle/>
          <a:p>
            <a:r>
              <a:rPr lang="ru-RU" sz="4400" dirty="0" smtClean="0">
                <a:effectLst/>
              </a:rPr>
              <a:t>ЗАПИСИ, </a:t>
            </a:r>
            <a:r>
              <a:rPr lang="ru-RU" sz="4400" dirty="0">
                <a:effectLst/>
              </a:rPr>
              <a:t>ЗАСЛУЖИВАЮЩИЕ ОСОБОГО ВНИМАНИЯ</a:t>
            </a:r>
            <a:endParaRPr lang="ru-RU" sz="4400" dirty="0"/>
          </a:p>
        </p:txBody>
      </p:sp>
    </p:spTree>
    <p:extLst>
      <p:ext uri="{BB962C8B-B14F-4D97-AF65-F5344CB8AC3E}">
        <p14:creationId xmlns:p14="http://schemas.microsoft.com/office/powerpoint/2010/main" val="279757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052736"/>
            <a:ext cx="9144000" cy="5805264"/>
          </a:xfrm>
        </p:spPr>
        <p:txBody>
          <a:bodyPr>
            <a:normAutofit fontScale="92500"/>
          </a:bodyPr>
          <a:lstStyle/>
          <a:p>
            <a:pPr lvl="0"/>
            <a:r>
              <a:rPr lang="ru-RU" dirty="0">
                <a:effectLst/>
              </a:rPr>
              <a:t>картинки с </a:t>
            </a:r>
            <a:r>
              <a:rPr lang="ru-RU" dirty="0" err="1">
                <a:effectLst/>
              </a:rPr>
              <a:t>мемами</a:t>
            </a:r>
            <a:r>
              <a:rPr lang="ru-RU" dirty="0">
                <a:effectLst/>
              </a:rPr>
              <a:t> (короткие высказывания или картинки, которые мгновенно становятся популярными). На картинках слова «одиночество», «прыгай», «боль», «смерть», «тоска», «вешайся», «достали», фоном для которых служат могилы, виселицы, ножи, лезвия, таблетки либо многоэтажные дома, мосты, рельсы, поезда, безрадостные пейзажи, серое небо, открытые окна многоэтажек и т.д.</a:t>
            </a:r>
          </a:p>
          <a:p>
            <a:pPr lvl="0"/>
            <a:r>
              <a:rPr lang="ru-RU" dirty="0">
                <a:effectLst/>
              </a:rPr>
              <a:t>подписи к фотографиям, дискредитирующие общечеловеческие ценности, например:</a:t>
            </a:r>
          </a:p>
          <a:p>
            <a:r>
              <a:rPr lang="ru-RU" dirty="0">
                <a:effectLst/>
              </a:rPr>
              <a:t>«Я перестал верить в любовь</a:t>
            </a:r>
            <a:r>
              <a:rPr lang="ru-RU" dirty="0" smtClean="0">
                <a:effectLst/>
              </a:rPr>
              <a:t>» «</a:t>
            </a:r>
            <a:r>
              <a:rPr lang="ru-RU" dirty="0">
                <a:effectLst/>
              </a:rPr>
              <a:t>Влюбленных много, счастливых мало</a:t>
            </a:r>
            <a:r>
              <a:rPr lang="ru-RU" dirty="0" smtClean="0">
                <a:effectLst/>
              </a:rPr>
              <a:t>» «</a:t>
            </a:r>
            <a:r>
              <a:rPr lang="ru-RU" dirty="0">
                <a:effectLst/>
              </a:rPr>
              <a:t>Счастливые люди не курят»</a:t>
            </a:r>
          </a:p>
          <a:p>
            <a:r>
              <a:rPr lang="ru-RU" dirty="0">
                <a:effectLst/>
              </a:rPr>
              <a:t>«Скажи, как мне быть жизнерадостным</a:t>
            </a:r>
            <a:r>
              <a:rPr lang="ru-RU" dirty="0" smtClean="0">
                <a:effectLst/>
              </a:rPr>
              <a:t>?» «</a:t>
            </a:r>
            <a:r>
              <a:rPr lang="ru-RU" dirty="0">
                <a:effectLst/>
              </a:rPr>
              <a:t>Пора завязывать с дерьмом. Я про людей</a:t>
            </a:r>
            <a:r>
              <a:rPr lang="ru-RU" dirty="0" smtClean="0">
                <a:effectLst/>
              </a:rPr>
              <a:t>» «</a:t>
            </a:r>
            <a:r>
              <a:rPr lang="ru-RU" dirty="0">
                <a:effectLst/>
              </a:rPr>
              <a:t>Жизнь разносилась как туфля, из потолка растет петля</a:t>
            </a:r>
            <a:r>
              <a:rPr lang="ru-RU" dirty="0" smtClean="0">
                <a:effectLst/>
              </a:rPr>
              <a:t>» «</a:t>
            </a:r>
            <a:r>
              <a:rPr lang="ru-RU" dirty="0">
                <a:effectLst/>
              </a:rPr>
              <a:t>Недосып как стиль жизни</a:t>
            </a:r>
            <a:r>
              <a:rPr lang="ru-RU" dirty="0" smtClean="0">
                <a:effectLst/>
              </a:rPr>
              <a:t>» «</a:t>
            </a:r>
            <a:r>
              <a:rPr lang="ru-RU" dirty="0">
                <a:effectLst/>
              </a:rPr>
              <a:t>Тебя предадут те, кому ты больше всего веришь</a:t>
            </a:r>
            <a:r>
              <a:rPr lang="ru-RU" dirty="0" smtClean="0">
                <a:effectLst/>
              </a:rPr>
              <a:t>» «</a:t>
            </a:r>
            <a:r>
              <a:rPr lang="ru-RU" dirty="0">
                <a:effectLst/>
              </a:rPr>
              <a:t>Нас только трое: я, мое одиночество и бухло</a:t>
            </a:r>
            <a:r>
              <a:rPr lang="ru-RU" dirty="0" smtClean="0">
                <a:effectLst/>
              </a:rPr>
              <a:t>» «</a:t>
            </a:r>
            <a:r>
              <a:rPr lang="ru-RU" dirty="0">
                <a:effectLst/>
              </a:rPr>
              <a:t>Ничего не радует</a:t>
            </a:r>
            <a:r>
              <a:rPr lang="ru-RU" dirty="0" smtClean="0">
                <a:effectLst/>
              </a:rPr>
              <a:t>» «</a:t>
            </a:r>
            <a:r>
              <a:rPr lang="ru-RU" dirty="0">
                <a:effectLst/>
              </a:rPr>
              <a:t>Коллективный суицид. С собой покончили: Вера, Надежда, Любовь</a:t>
            </a:r>
            <a:r>
              <a:rPr lang="ru-RU" dirty="0" smtClean="0">
                <a:effectLst/>
              </a:rPr>
              <a:t>». изображения </a:t>
            </a:r>
            <a:r>
              <a:rPr lang="ru-RU" dirty="0">
                <a:effectLst/>
              </a:rPr>
              <a:t>атрибутов БДСМ (</a:t>
            </a:r>
            <a:r>
              <a:rPr lang="ru-RU" dirty="0" err="1">
                <a:effectLst/>
              </a:rPr>
              <a:t>психосексуальная</a:t>
            </a:r>
            <a:r>
              <a:rPr lang="ru-RU" dirty="0">
                <a:effectLst/>
              </a:rPr>
              <a:t> субкультура, включающая ролевые игры в господство и подчинение): плети, наручники, люди в соответствующей одежде;</a:t>
            </a:r>
          </a:p>
          <a:p>
            <a:endParaRPr lang="ru-RU" dirty="0"/>
          </a:p>
        </p:txBody>
      </p:sp>
      <p:sp>
        <p:nvSpPr>
          <p:cNvPr id="3" name="Заголовок 2"/>
          <p:cNvSpPr>
            <a:spLocks noGrp="1"/>
          </p:cNvSpPr>
          <p:nvPr>
            <p:ph type="title"/>
          </p:nvPr>
        </p:nvSpPr>
        <p:spPr>
          <a:xfrm>
            <a:off x="0" y="-7640"/>
            <a:ext cx="9144000" cy="1144488"/>
          </a:xfrm>
        </p:spPr>
        <p:txBody>
          <a:bodyPr/>
          <a:lstStyle/>
          <a:p>
            <a:r>
              <a:rPr lang="ru-RU" dirty="0" smtClean="0"/>
              <a:t>ТРЕВОЖНЫЕ </a:t>
            </a:r>
            <a:r>
              <a:rPr lang="ru-RU" dirty="0">
                <a:effectLst/>
              </a:rPr>
              <a:t>ФОТОГРАФИИ</a:t>
            </a:r>
            <a:endParaRPr lang="ru-RU" dirty="0"/>
          </a:p>
        </p:txBody>
      </p:sp>
    </p:spTree>
    <p:extLst>
      <p:ext uri="{BB962C8B-B14F-4D97-AF65-F5344CB8AC3E}">
        <p14:creationId xmlns:p14="http://schemas.microsoft.com/office/powerpoint/2010/main" val="1122242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7640"/>
            <a:ext cx="9144000" cy="1144488"/>
          </a:xfrm>
        </p:spPr>
        <p:txBody>
          <a:bodyPr/>
          <a:lstStyle/>
          <a:p>
            <a:r>
              <a:rPr lang="ru-RU" dirty="0" smtClean="0"/>
              <a:t>ТРЕВОЖНЫЕ </a:t>
            </a:r>
            <a:r>
              <a:rPr lang="ru-RU" dirty="0">
                <a:effectLst/>
              </a:rPr>
              <a:t>ФОТОГРАФИИ</a:t>
            </a:r>
            <a:endParaRPr lang="ru-RU" dirty="0"/>
          </a:p>
        </p:txBody>
      </p:sp>
      <p:sp>
        <p:nvSpPr>
          <p:cNvPr id="4" name="Объект 3"/>
          <p:cNvSpPr>
            <a:spLocks noGrp="1"/>
          </p:cNvSpPr>
          <p:nvPr>
            <p:ph idx="1"/>
          </p:nvPr>
        </p:nvSpPr>
        <p:spPr>
          <a:xfrm>
            <a:off x="26462" y="1268760"/>
            <a:ext cx="9117538" cy="5472608"/>
          </a:xfrm>
        </p:spPr>
        <p:txBody>
          <a:bodyPr>
            <a:normAutofit/>
          </a:bodyPr>
          <a:lstStyle/>
          <a:p>
            <a:pPr lvl="0"/>
            <a:r>
              <a:rPr lang="ru-RU" sz="2400" dirty="0">
                <a:effectLst/>
              </a:rPr>
              <a:t>изображения китов; изображения оккультных символов: пентаграмм, числа 666 и т.п.; изображение знака со словами «ОНО» и «АД» (этот знак был разработан как символика «суицидального </a:t>
            </a:r>
            <a:r>
              <a:rPr lang="ru-RU" sz="2400" dirty="0" err="1">
                <a:effectLst/>
              </a:rPr>
              <a:t>квеста</a:t>
            </a:r>
            <a:r>
              <a:rPr lang="ru-RU" sz="2400" dirty="0">
                <a:effectLst/>
              </a:rPr>
              <a:t>»); изображение часов, показывающих время 4:20;</a:t>
            </a:r>
          </a:p>
          <a:p>
            <a:pPr lvl="0"/>
            <a:r>
              <a:rPr lang="ru-RU" sz="2400" dirty="0">
                <a:effectLst/>
              </a:rPr>
              <a:t>изображения пачек с сигаретами с акцентом на надписи «курение убивает» (часто сопровождаются четным числом роз);</a:t>
            </a:r>
          </a:p>
          <a:p>
            <a:pPr lvl="0"/>
            <a:r>
              <a:rPr lang="ru-RU" sz="2400" dirty="0">
                <a:effectLst/>
              </a:rPr>
              <a:t>изображения подростков-самоубийц </a:t>
            </a:r>
            <a:r>
              <a:rPr lang="ru-RU" sz="2400" dirty="0" err="1">
                <a:effectLst/>
              </a:rPr>
              <a:t>Рины</a:t>
            </a:r>
            <a:r>
              <a:rPr lang="ru-RU" sz="2400" dirty="0">
                <a:effectLst/>
              </a:rPr>
              <a:t> </a:t>
            </a:r>
            <a:r>
              <a:rPr lang="ru-RU" sz="2400" dirty="0" err="1">
                <a:effectLst/>
              </a:rPr>
              <a:t>Паленковой</a:t>
            </a:r>
            <a:r>
              <a:rPr lang="ru-RU" sz="2400" dirty="0">
                <a:effectLst/>
              </a:rPr>
              <a:t>, псковских «</a:t>
            </a:r>
            <a:r>
              <a:rPr lang="ru-RU" sz="2400" dirty="0" err="1">
                <a:effectLst/>
              </a:rPr>
              <a:t>Бони</a:t>
            </a:r>
            <a:r>
              <a:rPr lang="ru-RU" sz="2400" dirty="0">
                <a:effectLst/>
              </a:rPr>
              <a:t> и Клайд»;</a:t>
            </a:r>
          </a:p>
          <a:p>
            <a:pPr lvl="0"/>
            <a:r>
              <a:rPr lang="ru-RU" sz="2400" dirty="0">
                <a:effectLst/>
              </a:rPr>
              <a:t>изображения порезанных рук, вскрытых вен, ссадин, гематом, проколотых булавками губ и т.д.</a:t>
            </a:r>
          </a:p>
          <a:p>
            <a:endParaRPr lang="ru-RU" dirty="0"/>
          </a:p>
        </p:txBody>
      </p:sp>
    </p:spTree>
    <p:extLst>
      <p:ext uri="{BB962C8B-B14F-4D97-AF65-F5344CB8AC3E}">
        <p14:creationId xmlns:p14="http://schemas.microsoft.com/office/powerpoint/2010/main" val="2834160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732</TotalTime>
  <Words>2226</Words>
  <Application>Microsoft Office PowerPoint</Application>
  <PresentationFormat>Экран (4:3)</PresentationFormat>
  <Paragraphs>119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Базовая</vt:lpstr>
      <vt:lpstr>#Синийкит</vt:lpstr>
      <vt:lpstr>Кибернасилие или  кибер-буллинг</vt:lpstr>
      <vt:lpstr>Почему киты? </vt:lpstr>
      <vt:lpstr>ПОИСК СТРАНИЦ ВАШЕГО РЕБЕНКА В СОЦИАЛЬНЫХ СЕТЯХ</vt:lpstr>
      <vt:lpstr>Обращаем внимание!</vt:lpstr>
      <vt:lpstr>Что ищем на странице ребенка?</vt:lpstr>
      <vt:lpstr>ЗАПИСИ, ЗАСЛУЖИВАЮЩИЕ ОСОБОГО ВНИМАНИЯ</vt:lpstr>
      <vt:lpstr>ТРЕВОЖНЫЕ ФОТОГРАФИИ</vt:lpstr>
      <vt:lpstr>ТРЕВОЖНЫЕ ФОТОГРАФИИ</vt:lpstr>
      <vt:lpstr>Что означает хештег #тихийдом?</vt:lpstr>
      <vt:lpstr>АУДИО- И ВИДЕО- ЗАПИСИ</vt:lpstr>
      <vt:lpstr>«ДРУЗЬЯ» И «ПОДПИСЧИКИ»</vt:lpstr>
      <vt:lpstr>На какие группы подписан?</vt:lpstr>
      <vt:lpstr>РЕКОМЕНДАЦИИ ПСИХОЛОГА</vt:lpstr>
      <vt:lpstr>Суицидальное поведение</vt:lpstr>
      <vt:lpstr>Суицидальное поведение</vt:lpstr>
      <vt:lpstr>Суицидальное поведение</vt:lpstr>
      <vt:lpstr>Суицидальное поведение</vt:lpstr>
      <vt:lpstr>Суицидальное поведение</vt:lpstr>
      <vt:lpstr>Вы обнаружили, что Ваш ребенок в «игре»?</vt:lpstr>
      <vt:lpstr>Вы обнаружили, что Ваш ребенок в «игре»?</vt:lpstr>
      <vt:lpstr>Запомните!</vt:lpstr>
      <vt:lpstr>#милыйребенок #ласковаямама #добрыйпапа #тихийвечер</vt:lpstr>
      <vt:lpstr>#милыйребенок #ласковаямама #добрыйпапа #тихийвечер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Игра смерти</dc:title>
  <dc:creator>Admin</dc:creator>
  <cp:lastModifiedBy>Admin</cp:lastModifiedBy>
  <cp:revision>43</cp:revision>
  <dcterms:created xsi:type="dcterms:W3CDTF">2017-03-06T06:44:00Z</dcterms:created>
  <dcterms:modified xsi:type="dcterms:W3CDTF">2017-03-13T07:10:42Z</dcterms:modified>
</cp:coreProperties>
</file>